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60" r:id="rId5"/>
    <p:sldId id="266" r:id="rId6"/>
    <p:sldId id="282" r:id="rId7"/>
    <p:sldId id="283" r:id="rId8"/>
    <p:sldId id="284" r:id="rId9"/>
    <p:sldId id="267" r:id="rId10"/>
    <p:sldId id="280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1" r:id="rId20"/>
    <p:sldId id="276" r:id="rId21"/>
    <p:sldId id="279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>
            <p14:sldId id="260"/>
          </p14:sldIdLst>
        </p14:section>
        <p14:section name="Content Layouts" id="{55C5DDA5-7B87-406B-863F-58EF2417E260}">
          <p14:sldIdLst>
            <p14:sldId id="266"/>
            <p14:sldId id="282"/>
            <p14:sldId id="283"/>
            <p14:sldId id="284"/>
            <p14:sldId id="267"/>
            <p14:sldId id="28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81"/>
            <p14:sldId id="276"/>
            <p14:sldId id="279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A9A9B"/>
    <a:srgbClr val="DEDEDE"/>
    <a:srgbClr val="B4B5B5"/>
    <a:srgbClr val="5E5F60"/>
    <a:srgbClr val="BCBCBD"/>
    <a:srgbClr val="4D4D4C"/>
    <a:srgbClr val="DCDCDC"/>
    <a:srgbClr val="58595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5" autoAdjust="0"/>
    <p:restoredTop sz="82260" autoAdjust="0"/>
  </p:normalViewPr>
  <p:slideViewPr>
    <p:cSldViewPr snapToGrid="0" showGuides="1">
      <p:cViewPr varScale="1">
        <p:scale>
          <a:sx n="78" d="100"/>
          <a:sy n="78" d="100"/>
        </p:scale>
        <p:origin x="509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340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 workflow of a numerical optimization problem, Define what are control variables, function, constraints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 flow chart of different methods such as direct search, gradient based, evolutionary (GA)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challenges of obj function- black box and or expensive. Provide few such examples such as </a:t>
            </a:r>
            <a:r>
              <a:rPr lang="en-US" dirty="0" err="1"/>
              <a:t>Ising</a:t>
            </a:r>
            <a:r>
              <a:rPr lang="en-US" dirty="0"/>
              <a:t> model/ quantum models, microscopy exp, PLD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8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challenges of numerical approaches such as gradient based- no underlying well defined function to </a:t>
            </a:r>
            <a:r>
              <a:rPr lang="en-US" dirty="0" err="1"/>
              <a:t>cal</a:t>
            </a:r>
            <a:r>
              <a:rPr lang="en-US" dirty="0"/>
              <a:t> gradient, converge to local; for random search, brute force, evolutionary – need a lot of iterations to converge</a:t>
            </a:r>
          </a:p>
          <a:p>
            <a:r>
              <a:rPr lang="en-US" dirty="0"/>
              <a:t>Goal to have a global optimization method with minimum evaluation or maximum convergence speed.</a:t>
            </a:r>
          </a:p>
          <a:p>
            <a:r>
              <a:rPr lang="en-US" dirty="0"/>
              <a:t>That’s active learning method: </a:t>
            </a:r>
            <a:r>
              <a:rPr lang="en-US" dirty="0" err="1"/>
              <a:t>Eg</a:t>
            </a:r>
            <a:r>
              <a:rPr lang="en-US" dirty="0"/>
              <a:t>- Bayesian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3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The H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ED1D7-4803-4C4A-9965-3B1634644815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366" t="21034" r="6964" b="2460"/>
          <a:stretch/>
        </p:blipFill>
        <p:spPr>
          <a:xfrm>
            <a:off x="0" y="2"/>
            <a:ext cx="12198096" cy="68579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457201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969303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51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4DB656-2AD3-4B6D-B912-AA14E43934E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A2B702E1-95B6-4EC2-9232-1A178B938F6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9CEE6628-1386-4A0C-BAFF-931C89F3C0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92B6B725-8893-4D4A-814B-E6809FB6FE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EA4F30E0-A25B-4F95-AB11-7478B8BDB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A3C71-0AD6-4ACF-A079-D135E8EA575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D7C10C60-F0E9-401E-B1AE-78D7FB31A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0" name="T fill" hidden="1">
              <a:extLst>
                <a:ext uri="{FF2B5EF4-FFF2-40B4-BE49-F238E27FC236}">
                  <a16:creationId xmlns:a16="http://schemas.microsoft.com/office/drawing/2014/main" id="{B889472D-3CF6-4D76-91CD-B15AAC8185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190C6F36-943D-480A-BEC4-9FE959EFF6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052FB503-AC74-4C64-8176-0EFA65B53C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Mascot Sta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CE04991-562A-4DE2-A5BA-5C3B26CEC3B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1334" t="15157" r="6588" b="15372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8945DE-F130-4CD9-AD26-0D5B9F34A914}"/>
              </a:ext>
            </a:extLst>
          </p:cNvPr>
          <p:cNvSpPr/>
          <p:nvPr userDrawn="1"/>
        </p:nvSpPr>
        <p:spPr>
          <a:xfrm>
            <a:off x="6096000" y="0"/>
            <a:ext cx="56388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9" name="UTK Centered">
            <a:extLst>
              <a:ext uri="{FF2B5EF4-FFF2-40B4-BE49-F238E27FC236}">
                <a16:creationId xmlns:a16="http://schemas.microsoft.com/office/drawing/2014/main" id="{BD95262E-8A65-41BE-8D16-5B6844C0B4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560842" y="4109165"/>
            <a:ext cx="2661855" cy="1797998"/>
            <a:chOff x="-2931" y="-4852"/>
            <a:chExt cx="17157" cy="11589"/>
          </a:xfrm>
        </p:grpSpPr>
        <p:sp>
          <p:nvSpPr>
            <p:cNvPr id="20" name="T fill">
              <a:extLst>
                <a:ext uri="{FF2B5EF4-FFF2-40B4-BE49-F238E27FC236}">
                  <a16:creationId xmlns:a16="http://schemas.microsoft.com/office/drawing/2014/main" id="{23DC3071-2D59-4F36-B902-95213296AAC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ype">
              <a:extLst>
                <a:ext uri="{FF2B5EF4-FFF2-40B4-BE49-F238E27FC236}">
                  <a16:creationId xmlns:a16="http://schemas.microsoft.com/office/drawing/2014/main" id="{15518F2F-F865-4702-B462-144567D323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Power T block">
              <a:extLst>
                <a:ext uri="{FF2B5EF4-FFF2-40B4-BE49-F238E27FC236}">
                  <a16:creationId xmlns:a16="http://schemas.microsoft.com/office/drawing/2014/main" id="{44B6A79B-1686-4F4D-94EE-C075995538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387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597226-AD9A-4716-950C-2928B604B01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718A085F-99B6-4121-8D97-F7ADEAE3828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42CFF7CA-4085-4288-93EF-5223B27239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51D92B88-0AB2-4F0A-A1A6-80F8B57284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EC77DE78-3A63-4148-83D9-26B717E25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44072-A04B-4000-A688-7203EC9CF96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50421D3A-B1D9-4300-9623-D4856361FB2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09CFCAE-C8F8-4222-B741-8849F837A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A7BBD575-A22C-46DE-A4B8-938B1D76C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AB9B021B-C7DD-4DBF-B4C8-806441F2EF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7FAC-8640-4220-971F-94CC6D1779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2CB8A05A-CD5B-456D-A510-F0E71BE75F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F9A20AC1-345F-456A-B518-22B16BEDA9B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0CBBF0D1-C5F5-4A82-B5F1-30F25489E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F36178A9-62F8-4FD1-9B45-492C4F2B85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63217-2D76-4935-B860-12E9B80ACA8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B3B0646-9A7E-4CBE-BB2B-D3031D537A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77B6A5C9-2FCA-4D35-9EC7-F0766B366F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D8063DAE-F36A-44C3-8052-638160260E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BC46B79E-169B-4376-B4FE-50D9C296A3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72509F-C50C-43CE-B715-13763CF3504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DE0E5FB4-1162-4730-B647-478EFE4A82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36C014A8-DE7A-4C86-96EF-3905EAC0C1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3A346969-3A2E-445A-9C03-F5B1E34A08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0DEF87A7-7D86-4884-B110-64D0516F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A913D2-AE7C-478F-91D3-D5ECA28FF02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200BFC6-9C4C-484B-A921-26EED00DEED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155F912A-9658-4414-BF3D-F89E0B9FCC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0CE32F48-4DF3-4316-85C7-288369BED7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9D3219A-E4F4-461E-B419-3AE300FE56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42726-97EC-4182-8422-C2ED09370B3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UTK Horiz_R">
            <a:extLst>
              <a:ext uri="{FF2B5EF4-FFF2-40B4-BE49-F238E27FC236}">
                <a16:creationId xmlns:a16="http://schemas.microsoft.com/office/drawing/2014/main" id="{E224D003-7846-428C-84EA-7CF03D61BE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8" name="T fill" hidden="1">
              <a:extLst>
                <a:ext uri="{FF2B5EF4-FFF2-40B4-BE49-F238E27FC236}">
                  <a16:creationId xmlns:a16="http://schemas.microsoft.com/office/drawing/2014/main" id="{CD05AEBF-A4F6-494E-B7BA-8CFBE3AA1B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ype">
              <a:extLst>
                <a:ext uri="{FF2B5EF4-FFF2-40B4-BE49-F238E27FC236}">
                  <a16:creationId xmlns:a16="http://schemas.microsoft.com/office/drawing/2014/main" id="{8035AD82-9079-47AD-83C2-C525976772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Power T">
              <a:extLst>
                <a:ext uri="{FF2B5EF4-FFF2-40B4-BE49-F238E27FC236}">
                  <a16:creationId xmlns:a16="http://schemas.microsoft.com/office/drawing/2014/main" id="{A5B921C8-C9F5-48B4-AD8A-AA760ED42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Line">
            <a:extLst>
              <a:ext uri="{FF2B5EF4-FFF2-40B4-BE49-F238E27FC236}">
                <a16:creationId xmlns:a16="http://schemas.microsoft.com/office/drawing/2014/main" id="{5359D3CD-F6D3-A1ED-DD12-B455553E8C25}"/>
              </a:ext>
            </a:extLst>
          </p:cNvPr>
          <p:cNvSpPr/>
          <p:nvPr userDrawn="1"/>
        </p:nvSpPr>
        <p:spPr>
          <a:xfrm flipV="1">
            <a:off x="3754966" y="1777767"/>
            <a:ext cx="0" cy="264076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pPr>
            <a:endParaRPr sz="1600" kern="0" dirty="0">
              <a:solidFill>
                <a:srgbClr val="000000"/>
              </a:solidFill>
              <a:latin typeface="+mj-lt"/>
              <a:sym typeface="FreightSansLFPro Ligh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211219-04F1-11DD-D180-789F379CE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5623" y="2288927"/>
            <a:ext cx="6117016" cy="161109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/>
              <a:t>Lorem ipsum dolor sit </a:t>
            </a:r>
            <a:r>
              <a:rPr lang="en-US" sz="2800" dirty="0" err="1"/>
              <a:t>amet</a:t>
            </a:r>
            <a:r>
              <a:rPr lang="en-US" sz="2800" dirty="0"/>
              <a:t>, </a:t>
            </a:r>
            <a:r>
              <a:rPr lang="en-US" sz="2800" dirty="0" err="1"/>
              <a:t>consectetur</a:t>
            </a:r>
            <a:r>
              <a:rPr lang="en-US" sz="2800" dirty="0"/>
              <a:t> </a:t>
            </a:r>
            <a:r>
              <a:rPr lang="en-US" sz="2800" dirty="0" err="1"/>
              <a:t>adipiscing</a:t>
            </a:r>
            <a:r>
              <a:rPr lang="en-US" sz="2800" dirty="0"/>
              <a:t> </a:t>
            </a:r>
            <a:r>
              <a:rPr lang="en-US" sz="2800" dirty="0" err="1"/>
              <a:t>elit</a:t>
            </a:r>
            <a:r>
              <a:rPr lang="en-US" sz="2800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DDF29-6528-7E73-C856-0D17E31E17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6950" y="2331667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EAE361-3066-43BC-86A5-54B5D9ADFFF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373145" y="661916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0B47ABA7-E05A-4C90-9295-46B3A7CFA6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DF6BEDF1-7376-408F-B988-833DDF69D5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CE5EF94F-F9E5-4CB2-AEC8-6C1FAECE28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AAD58157-21BD-47AE-AAF1-B78985DB98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63DE947-20C7-07B3-B599-59DDA74DC2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053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6E233D9-133D-B2B7-3899-B9EE866085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30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E2C6F58-210F-E81A-3B76-7A08941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8654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BBE5A13D-0E36-803E-CAFB-43650547FF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1031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09AC7D3-F5F5-8B08-E0AC-6A0E02AAC8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8255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59300A1-6BFF-7356-68A3-400B15A2D5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0632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A1CF4-B072-60A6-0C0E-67569DF00B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3592" y="1957141"/>
            <a:ext cx="1525614" cy="152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A2D79-C463-9E5B-F63E-D2E3D4C7A1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193" y="1957141"/>
            <a:ext cx="1525614" cy="1525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EF300-98A1-5149-EF07-273AD0F917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794" y="1957141"/>
            <a:ext cx="1525614" cy="152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C74F1-443C-4038-A516-48064F80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F89-71B9-4B44-BF45-E5CEADE2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383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6FD4D3-C966-4822-9387-3AB4F151E8F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9C57-F7B9-4DC2-907D-CA3EDFBA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CE83C-A73A-4EF4-ADCE-C29A3F1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3"/>
            <a:ext cx="2661855" cy="1797998"/>
            <a:chOff x="-2931" y="-4852"/>
            <a:chExt cx="17157" cy="11589"/>
          </a:xfrm>
        </p:grpSpPr>
        <p:sp>
          <p:nvSpPr>
            <p:cNvPr id="26" name="T fill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376F4E-3D45-4916-8924-485476FFC0C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8450B4E7-243B-4B51-8CA4-14B7140F7B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E20011EA-1534-4444-90E0-1BFF0E5CD90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E083D8DC-CAE6-40FE-A2B8-5453B67B6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04910BEC-A91C-47F4-A14D-6A8BCCEB64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2E8B6D-BFD1-4837-BF2C-0E8E712A986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UTK Horiz_R">
            <a:extLst>
              <a:ext uri="{FF2B5EF4-FFF2-40B4-BE49-F238E27FC236}">
                <a16:creationId xmlns:a16="http://schemas.microsoft.com/office/drawing/2014/main" id="{5D904B3E-9354-4908-ACD5-1C4E07B07FC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6" name="T fill" hidden="1">
              <a:extLst>
                <a:ext uri="{FF2B5EF4-FFF2-40B4-BE49-F238E27FC236}">
                  <a16:creationId xmlns:a16="http://schemas.microsoft.com/office/drawing/2014/main" id="{7AF0F701-2896-4986-9820-5A1A6B589E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Type">
              <a:extLst>
                <a:ext uri="{FF2B5EF4-FFF2-40B4-BE49-F238E27FC236}">
                  <a16:creationId xmlns:a16="http://schemas.microsoft.com/office/drawing/2014/main" id="{0A8672C3-7D6C-481F-97D7-4F2F26B8B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Power T">
              <a:extLst>
                <a:ext uri="{FF2B5EF4-FFF2-40B4-BE49-F238E27FC236}">
                  <a16:creationId xmlns:a16="http://schemas.microsoft.com/office/drawing/2014/main" id="{3D474DBB-B351-45B1-A719-101AF5ECE5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9F63F7-AB47-4FE8-9218-EFAB6F8A1EB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5691646-BA24-48AD-8195-8884118546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39F8BA29-C988-4174-A6B5-C1D492A380C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54933C59-8044-45AE-B783-BB15A1255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9E8464D9-793C-43B1-90B0-79D0BEFD7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grpSp>
        <p:nvGrpSpPr>
          <p:cNvPr id="24" name="UTK Centered">
            <a:extLst>
              <a:ext uri="{FF2B5EF4-FFF2-40B4-BE49-F238E27FC236}">
                <a16:creationId xmlns:a16="http://schemas.microsoft.com/office/drawing/2014/main" id="{35E43330-8E96-42B0-BB08-BA9C9A3DBBF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6483" y="3537022"/>
            <a:ext cx="2661854" cy="1797997"/>
            <a:chOff x="-2931" y="-4852"/>
            <a:chExt cx="17157" cy="11589"/>
          </a:xfrm>
        </p:grpSpPr>
        <p:sp>
          <p:nvSpPr>
            <p:cNvPr id="26" name="T fill" hidden="1">
              <a:extLst>
                <a:ext uri="{FF2B5EF4-FFF2-40B4-BE49-F238E27FC236}">
                  <a16:creationId xmlns:a16="http://schemas.microsoft.com/office/drawing/2014/main" id="{3EF03099-02BF-464A-8EFE-7ADBE06B2E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516" y="-4567"/>
              <a:ext cx="4245" cy="45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Type">
              <a:extLst>
                <a:ext uri="{FF2B5EF4-FFF2-40B4-BE49-F238E27FC236}">
                  <a16:creationId xmlns:a16="http://schemas.microsoft.com/office/drawing/2014/main" id="{B3E4BA06-671E-4557-9506-A7F6894463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931" y="1653"/>
              <a:ext cx="17157" cy="5084"/>
            </a:xfrm>
            <a:custGeom>
              <a:avLst/>
              <a:gdLst>
                <a:gd name="T0" fmla="*/ 43 w 974"/>
                <a:gd name="T1" fmla="*/ 203 h 286"/>
                <a:gd name="T2" fmla="*/ 206 w 974"/>
                <a:gd name="T3" fmla="*/ 82 h 286"/>
                <a:gd name="T4" fmla="*/ 153 w 974"/>
                <a:gd name="T5" fmla="*/ 194 h 286"/>
                <a:gd name="T6" fmla="*/ 333 w 974"/>
                <a:gd name="T7" fmla="*/ 99 h 286"/>
                <a:gd name="T8" fmla="*/ 235 w 974"/>
                <a:gd name="T9" fmla="*/ 93 h 286"/>
                <a:gd name="T10" fmla="*/ 333 w 974"/>
                <a:gd name="T11" fmla="*/ 190 h 286"/>
                <a:gd name="T12" fmla="*/ 351 w 974"/>
                <a:gd name="T13" fmla="*/ 80 h 286"/>
                <a:gd name="T14" fmla="*/ 456 w 974"/>
                <a:gd name="T15" fmla="*/ 201 h 286"/>
                <a:gd name="T16" fmla="*/ 480 w 974"/>
                <a:gd name="T17" fmla="*/ 82 h 286"/>
                <a:gd name="T18" fmla="*/ 552 w 974"/>
                <a:gd name="T19" fmla="*/ 154 h 286"/>
                <a:gd name="T20" fmla="*/ 595 w 974"/>
                <a:gd name="T21" fmla="*/ 172 h 286"/>
                <a:gd name="T22" fmla="*/ 655 w 974"/>
                <a:gd name="T23" fmla="*/ 84 h 286"/>
                <a:gd name="T24" fmla="*/ 703 w 974"/>
                <a:gd name="T25" fmla="*/ 117 h 286"/>
                <a:gd name="T26" fmla="*/ 860 w 974"/>
                <a:gd name="T27" fmla="*/ 103 h 286"/>
                <a:gd name="T28" fmla="*/ 872 w 974"/>
                <a:gd name="T29" fmla="*/ 181 h 286"/>
                <a:gd name="T30" fmla="*/ 807 w 974"/>
                <a:gd name="T31" fmla="*/ 131 h 286"/>
                <a:gd name="T32" fmla="*/ 895 w 974"/>
                <a:gd name="T33" fmla="*/ 180 h 286"/>
                <a:gd name="T34" fmla="*/ 955 w 974"/>
                <a:gd name="T35" fmla="*/ 154 h 286"/>
                <a:gd name="T36" fmla="*/ 9 w 974"/>
                <a:gd name="T37" fmla="*/ 1 h 286"/>
                <a:gd name="T38" fmla="*/ 38 w 974"/>
                <a:gd name="T39" fmla="*/ 54 h 286"/>
                <a:gd name="T40" fmla="*/ 122 w 974"/>
                <a:gd name="T41" fmla="*/ 1 h 286"/>
                <a:gd name="T42" fmla="*/ 73 w 974"/>
                <a:gd name="T43" fmla="*/ 42 h 286"/>
                <a:gd name="T44" fmla="*/ 180 w 974"/>
                <a:gd name="T45" fmla="*/ 5 h 286"/>
                <a:gd name="T46" fmla="*/ 184 w 974"/>
                <a:gd name="T47" fmla="*/ 41 h 286"/>
                <a:gd name="T48" fmla="*/ 163 w 974"/>
                <a:gd name="T49" fmla="*/ 24 h 286"/>
                <a:gd name="T50" fmla="*/ 238 w 974"/>
                <a:gd name="T51" fmla="*/ 1 h 286"/>
                <a:gd name="T52" fmla="*/ 270 w 974"/>
                <a:gd name="T53" fmla="*/ 2 h 286"/>
                <a:gd name="T54" fmla="*/ 317 w 974"/>
                <a:gd name="T55" fmla="*/ 16 h 286"/>
                <a:gd name="T56" fmla="*/ 348 w 974"/>
                <a:gd name="T57" fmla="*/ 33 h 286"/>
                <a:gd name="T58" fmla="*/ 385 w 974"/>
                <a:gd name="T59" fmla="*/ 54 h 286"/>
                <a:gd name="T60" fmla="*/ 445 w 974"/>
                <a:gd name="T61" fmla="*/ 55 h 286"/>
                <a:gd name="T62" fmla="*/ 507 w 974"/>
                <a:gd name="T63" fmla="*/ 4 h 286"/>
                <a:gd name="T64" fmla="*/ 502 w 974"/>
                <a:gd name="T65" fmla="*/ 54 h 286"/>
                <a:gd name="T66" fmla="*/ 523 w 974"/>
                <a:gd name="T67" fmla="*/ 21 h 286"/>
                <a:gd name="T68" fmla="*/ 593 w 974"/>
                <a:gd name="T69" fmla="*/ 48 h 286"/>
                <a:gd name="T70" fmla="*/ 554 w 974"/>
                <a:gd name="T71" fmla="*/ 54 h 286"/>
                <a:gd name="T72" fmla="*/ 642 w 974"/>
                <a:gd name="T73" fmla="*/ 42 h 286"/>
                <a:gd name="T74" fmla="*/ 645 w 974"/>
                <a:gd name="T75" fmla="*/ 8 h 286"/>
                <a:gd name="T76" fmla="*/ 671 w 974"/>
                <a:gd name="T77" fmla="*/ 42 h 286"/>
                <a:gd name="T78" fmla="*/ 746 w 974"/>
                <a:gd name="T79" fmla="*/ 1 h 286"/>
                <a:gd name="T80" fmla="*/ 729 w 974"/>
                <a:gd name="T81" fmla="*/ 54 h 286"/>
                <a:gd name="T82" fmla="*/ 803 w 974"/>
                <a:gd name="T83" fmla="*/ 7 h 286"/>
                <a:gd name="T84" fmla="*/ 790 w 974"/>
                <a:gd name="T85" fmla="*/ 54 h 286"/>
                <a:gd name="T86" fmla="*/ 869 w 974"/>
                <a:gd name="T87" fmla="*/ 25 h 286"/>
                <a:gd name="T88" fmla="*/ 935 w 974"/>
                <a:gd name="T89" fmla="*/ 5 h 286"/>
                <a:gd name="T90" fmla="*/ 964 w 974"/>
                <a:gd name="T91" fmla="*/ 19 h 286"/>
                <a:gd name="T92" fmla="*/ 250 w 974"/>
                <a:gd name="T93" fmla="*/ 274 h 286"/>
                <a:gd name="T94" fmla="*/ 300 w 974"/>
                <a:gd name="T95" fmla="*/ 285 h 286"/>
                <a:gd name="T96" fmla="*/ 259 w 974"/>
                <a:gd name="T97" fmla="*/ 243 h 286"/>
                <a:gd name="T98" fmla="*/ 320 w 974"/>
                <a:gd name="T99" fmla="*/ 247 h 286"/>
                <a:gd name="T100" fmla="*/ 350 w 974"/>
                <a:gd name="T101" fmla="*/ 264 h 286"/>
                <a:gd name="T102" fmla="*/ 472 w 974"/>
                <a:gd name="T103" fmla="*/ 234 h 286"/>
                <a:gd name="T104" fmla="*/ 456 w 974"/>
                <a:gd name="T105" fmla="*/ 264 h 286"/>
                <a:gd name="T106" fmla="*/ 480 w 974"/>
                <a:gd name="T107" fmla="*/ 285 h 286"/>
                <a:gd name="T108" fmla="*/ 517 w 974"/>
                <a:gd name="T109" fmla="*/ 232 h 286"/>
                <a:gd name="T110" fmla="*/ 538 w 974"/>
                <a:gd name="T111" fmla="*/ 232 h 286"/>
                <a:gd name="T112" fmla="*/ 574 w 974"/>
                <a:gd name="T113" fmla="*/ 242 h 286"/>
                <a:gd name="T114" fmla="*/ 600 w 974"/>
                <a:gd name="T115" fmla="*/ 232 h 286"/>
                <a:gd name="T116" fmla="*/ 669 w 974"/>
                <a:gd name="T117" fmla="*/ 232 h 286"/>
                <a:gd name="T118" fmla="*/ 668 w 974"/>
                <a:gd name="T119" fmla="*/ 281 h 286"/>
                <a:gd name="T120" fmla="*/ 702 w 974"/>
                <a:gd name="T121" fmla="*/ 283 h 286"/>
                <a:gd name="T122" fmla="*/ 734 w 974"/>
                <a:gd name="T123" fmla="*/ 2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74" h="286">
                  <a:moveTo>
                    <a:pt x="104" y="92"/>
                  </a:moveTo>
                  <a:cubicBezTo>
                    <a:pt x="106" y="93"/>
                    <a:pt x="107" y="96"/>
                    <a:pt x="108" y="100"/>
                  </a:cubicBezTo>
                  <a:cubicBezTo>
                    <a:pt x="108" y="102"/>
                    <a:pt x="109" y="103"/>
                    <a:pt x="110" y="103"/>
                  </a:cubicBezTo>
                  <a:cubicBezTo>
                    <a:pt x="111" y="103"/>
                    <a:pt x="112" y="102"/>
                    <a:pt x="112" y="100"/>
                  </a:cubicBezTo>
                  <a:cubicBezTo>
                    <a:pt x="112" y="99"/>
                    <a:pt x="111" y="98"/>
                    <a:pt x="111" y="96"/>
                  </a:cubicBezTo>
                  <a:cubicBezTo>
                    <a:pt x="111" y="94"/>
                    <a:pt x="111" y="91"/>
                    <a:pt x="111" y="88"/>
                  </a:cubicBezTo>
                  <a:cubicBezTo>
                    <a:pt x="111" y="84"/>
                    <a:pt x="110" y="82"/>
                    <a:pt x="110" y="82"/>
                  </a:cubicBezTo>
                  <a:cubicBezTo>
                    <a:pt x="109" y="81"/>
                    <a:pt x="107" y="81"/>
                    <a:pt x="104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5" y="81"/>
                    <a:pt x="4" y="81"/>
                    <a:pt x="4" y="82"/>
                  </a:cubicBezTo>
                  <a:cubicBezTo>
                    <a:pt x="3" y="83"/>
                    <a:pt x="3" y="85"/>
                    <a:pt x="3" y="87"/>
                  </a:cubicBezTo>
                  <a:cubicBezTo>
                    <a:pt x="3" y="90"/>
                    <a:pt x="2" y="94"/>
                    <a:pt x="1" y="98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6"/>
                    <a:pt x="1" y="107"/>
                    <a:pt x="2" y="107"/>
                  </a:cubicBezTo>
                  <a:cubicBezTo>
                    <a:pt x="3" y="107"/>
                    <a:pt x="4" y="106"/>
                    <a:pt x="4" y="104"/>
                  </a:cubicBezTo>
                  <a:cubicBezTo>
                    <a:pt x="5" y="98"/>
                    <a:pt x="7" y="95"/>
                    <a:pt x="9" y="93"/>
                  </a:cubicBezTo>
                  <a:cubicBezTo>
                    <a:pt x="11" y="91"/>
                    <a:pt x="15" y="90"/>
                    <a:pt x="20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6" y="90"/>
                    <a:pt x="47" y="90"/>
                    <a:pt x="48" y="91"/>
                  </a:cubicBezTo>
                  <a:cubicBezTo>
                    <a:pt x="48" y="91"/>
                    <a:pt x="49" y="93"/>
                    <a:pt x="49" y="95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49" y="191"/>
                    <a:pt x="48" y="194"/>
                    <a:pt x="46" y="196"/>
                  </a:cubicBezTo>
                  <a:cubicBezTo>
                    <a:pt x="45" y="198"/>
                    <a:pt x="42" y="199"/>
                    <a:pt x="37" y="200"/>
                  </a:cubicBezTo>
                  <a:cubicBezTo>
                    <a:pt x="35" y="200"/>
                    <a:pt x="34" y="201"/>
                    <a:pt x="34" y="202"/>
                  </a:cubicBezTo>
                  <a:cubicBezTo>
                    <a:pt x="34" y="203"/>
                    <a:pt x="35" y="204"/>
                    <a:pt x="37" y="204"/>
                  </a:cubicBezTo>
                  <a:cubicBezTo>
                    <a:pt x="37" y="204"/>
                    <a:pt x="39" y="204"/>
                    <a:pt x="43" y="203"/>
                  </a:cubicBezTo>
                  <a:cubicBezTo>
                    <a:pt x="44" y="203"/>
                    <a:pt x="47" y="203"/>
                    <a:pt x="49" y="203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7" y="203"/>
                    <a:pt x="70" y="203"/>
                    <a:pt x="71" y="203"/>
                  </a:cubicBezTo>
                  <a:cubicBezTo>
                    <a:pt x="73" y="204"/>
                    <a:pt x="74" y="204"/>
                    <a:pt x="75" y="204"/>
                  </a:cubicBezTo>
                  <a:cubicBezTo>
                    <a:pt x="77" y="204"/>
                    <a:pt x="78" y="203"/>
                    <a:pt x="78" y="202"/>
                  </a:cubicBezTo>
                  <a:cubicBezTo>
                    <a:pt x="78" y="201"/>
                    <a:pt x="77" y="200"/>
                    <a:pt x="74" y="200"/>
                  </a:cubicBezTo>
                  <a:cubicBezTo>
                    <a:pt x="67" y="198"/>
                    <a:pt x="63" y="194"/>
                    <a:pt x="63" y="187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3"/>
                    <a:pt x="63" y="92"/>
                    <a:pt x="64" y="91"/>
                  </a:cubicBezTo>
                  <a:cubicBezTo>
                    <a:pt x="64" y="90"/>
                    <a:pt x="66" y="90"/>
                    <a:pt x="69" y="90"/>
                  </a:cubicBezTo>
                  <a:cubicBezTo>
                    <a:pt x="94" y="90"/>
                    <a:pt x="94" y="90"/>
                    <a:pt x="94" y="90"/>
                  </a:cubicBezTo>
                  <a:cubicBezTo>
                    <a:pt x="99" y="90"/>
                    <a:pt x="102" y="90"/>
                    <a:pt x="104" y="92"/>
                  </a:cubicBezTo>
                  <a:close/>
                  <a:moveTo>
                    <a:pt x="152" y="88"/>
                  </a:moveTo>
                  <a:cubicBezTo>
                    <a:pt x="153" y="87"/>
                    <a:pt x="156" y="87"/>
                    <a:pt x="159" y="87"/>
                  </a:cubicBezTo>
                  <a:cubicBezTo>
                    <a:pt x="173" y="87"/>
                    <a:pt x="173" y="87"/>
                    <a:pt x="173" y="87"/>
                  </a:cubicBezTo>
                  <a:cubicBezTo>
                    <a:pt x="183" y="87"/>
                    <a:pt x="189" y="87"/>
                    <a:pt x="192" y="88"/>
                  </a:cubicBezTo>
                  <a:cubicBezTo>
                    <a:pt x="196" y="89"/>
                    <a:pt x="198" y="91"/>
                    <a:pt x="199" y="94"/>
                  </a:cubicBezTo>
                  <a:cubicBezTo>
                    <a:pt x="200" y="95"/>
                    <a:pt x="200" y="97"/>
                    <a:pt x="200" y="99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0" y="103"/>
                    <a:pt x="201" y="104"/>
                    <a:pt x="202" y="104"/>
                  </a:cubicBezTo>
                  <a:cubicBezTo>
                    <a:pt x="203" y="104"/>
                    <a:pt x="204" y="104"/>
                    <a:pt x="204" y="103"/>
                  </a:cubicBezTo>
                  <a:cubicBezTo>
                    <a:pt x="204" y="102"/>
                    <a:pt x="205" y="100"/>
                    <a:pt x="205" y="96"/>
                  </a:cubicBezTo>
                  <a:cubicBezTo>
                    <a:pt x="205" y="91"/>
                    <a:pt x="205" y="91"/>
                    <a:pt x="205" y="91"/>
                  </a:cubicBezTo>
                  <a:cubicBezTo>
                    <a:pt x="206" y="87"/>
                    <a:pt x="206" y="85"/>
                    <a:pt x="206" y="84"/>
                  </a:cubicBezTo>
                  <a:cubicBezTo>
                    <a:pt x="206" y="83"/>
                    <a:pt x="206" y="82"/>
                    <a:pt x="206" y="82"/>
                  </a:cubicBezTo>
                  <a:cubicBezTo>
                    <a:pt x="206" y="80"/>
                    <a:pt x="205" y="79"/>
                    <a:pt x="203" y="79"/>
                  </a:cubicBezTo>
                  <a:cubicBezTo>
                    <a:pt x="203" y="79"/>
                    <a:pt x="201" y="79"/>
                    <a:pt x="200" y="80"/>
                  </a:cubicBezTo>
                  <a:cubicBezTo>
                    <a:pt x="199" y="80"/>
                    <a:pt x="197" y="80"/>
                    <a:pt x="193" y="80"/>
                  </a:cubicBezTo>
                  <a:cubicBezTo>
                    <a:pt x="181" y="81"/>
                    <a:pt x="181" y="81"/>
                    <a:pt x="181" y="81"/>
                  </a:cubicBezTo>
                  <a:cubicBezTo>
                    <a:pt x="175" y="81"/>
                    <a:pt x="169" y="81"/>
                    <a:pt x="161" y="81"/>
                  </a:cubicBezTo>
                  <a:cubicBezTo>
                    <a:pt x="149" y="81"/>
                    <a:pt x="139" y="81"/>
                    <a:pt x="131" y="80"/>
                  </a:cubicBezTo>
                  <a:cubicBezTo>
                    <a:pt x="128" y="79"/>
                    <a:pt x="126" y="79"/>
                    <a:pt x="125" y="79"/>
                  </a:cubicBezTo>
                  <a:cubicBezTo>
                    <a:pt x="122" y="79"/>
                    <a:pt x="121" y="80"/>
                    <a:pt x="121" y="82"/>
                  </a:cubicBezTo>
                  <a:cubicBezTo>
                    <a:pt x="121" y="83"/>
                    <a:pt x="121" y="83"/>
                    <a:pt x="123" y="83"/>
                  </a:cubicBezTo>
                  <a:cubicBezTo>
                    <a:pt x="129" y="83"/>
                    <a:pt x="132" y="85"/>
                    <a:pt x="134" y="88"/>
                  </a:cubicBezTo>
                  <a:cubicBezTo>
                    <a:pt x="136" y="91"/>
                    <a:pt x="137" y="96"/>
                    <a:pt x="137" y="105"/>
                  </a:cubicBezTo>
                  <a:cubicBezTo>
                    <a:pt x="137" y="180"/>
                    <a:pt x="137" y="180"/>
                    <a:pt x="137" y="180"/>
                  </a:cubicBezTo>
                  <a:cubicBezTo>
                    <a:pt x="137" y="186"/>
                    <a:pt x="137" y="186"/>
                    <a:pt x="137" y="186"/>
                  </a:cubicBezTo>
                  <a:cubicBezTo>
                    <a:pt x="137" y="193"/>
                    <a:pt x="135" y="198"/>
                    <a:pt x="130" y="199"/>
                  </a:cubicBezTo>
                  <a:cubicBezTo>
                    <a:pt x="127" y="200"/>
                    <a:pt x="127" y="200"/>
                    <a:pt x="127" y="200"/>
                  </a:cubicBezTo>
                  <a:cubicBezTo>
                    <a:pt x="126" y="200"/>
                    <a:pt x="125" y="201"/>
                    <a:pt x="125" y="202"/>
                  </a:cubicBezTo>
                  <a:cubicBezTo>
                    <a:pt x="125" y="203"/>
                    <a:pt x="126" y="204"/>
                    <a:pt x="128" y="204"/>
                  </a:cubicBezTo>
                  <a:cubicBezTo>
                    <a:pt x="128" y="204"/>
                    <a:pt x="130" y="204"/>
                    <a:pt x="132" y="203"/>
                  </a:cubicBezTo>
                  <a:cubicBezTo>
                    <a:pt x="137" y="202"/>
                    <a:pt x="144" y="202"/>
                    <a:pt x="154" y="202"/>
                  </a:cubicBezTo>
                  <a:cubicBezTo>
                    <a:pt x="162" y="202"/>
                    <a:pt x="171" y="203"/>
                    <a:pt x="183" y="204"/>
                  </a:cubicBezTo>
                  <a:cubicBezTo>
                    <a:pt x="185" y="204"/>
                    <a:pt x="188" y="204"/>
                    <a:pt x="189" y="204"/>
                  </a:cubicBezTo>
                  <a:cubicBezTo>
                    <a:pt x="197" y="204"/>
                    <a:pt x="204" y="201"/>
                    <a:pt x="209" y="194"/>
                  </a:cubicBezTo>
                  <a:cubicBezTo>
                    <a:pt x="214" y="189"/>
                    <a:pt x="216" y="185"/>
                    <a:pt x="216" y="181"/>
                  </a:cubicBezTo>
                  <a:cubicBezTo>
                    <a:pt x="216" y="179"/>
                    <a:pt x="215" y="178"/>
                    <a:pt x="214" y="178"/>
                  </a:cubicBezTo>
                  <a:cubicBezTo>
                    <a:pt x="214" y="178"/>
                    <a:pt x="213" y="179"/>
                    <a:pt x="212" y="180"/>
                  </a:cubicBezTo>
                  <a:cubicBezTo>
                    <a:pt x="206" y="190"/>
                    <a:pt x="190" y="196"/>
                    <a:pt x="167" y="196"/>
                  </a:cubicBezTo>
                  <a:cubicBezTo>
                    <a:pt x="160" y="196"/>
                    <a:pt x="155" y="195"/>
                    <a:pt x="153" y="194"/>
                  </a:cubicBezTo>
                  <a:cubicBezTo>
                    <a:pt x="152" y="193"/>
                    <a:pt x="151" y="189"/>
                    <a:pt x="151" y="184"/>
                  </a:cubicBezTo>
                  <a:cubicBezTo>
                    <a:pt x="151" y="151"/>
                    <a:pt x="151" y="151"/>
                    <a:pt x="151" y="151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47"/>
                    <a:pt x="151" y="146"/>
                    <a:pt x="152" y="145"/>
                  </a:cubicBezTo>
                  <a:cubicBezTo>
                    <a:pt x="153" y="144"/>
                    <a:pt x="155" y="144"/>
                    <a:pt x="158" y="144"/>
                  </a:cubicBezTo>
                  <a:cubicBezTo>
                    <a:pt x="178" y="144"/>
                    <a:pt x="178" y="144"/>
                    <a:pt x="178" y="144"/>
                  </a:cubicBezTo>
                  <a:cubicBezTo>
                    <a:pt x="183" y="144"/>
                    <a:pt x="186" y="145"/>
                    <a:pt x="188" y="146"/>
                  </a:cubicBezTo>
                  <a:cubicBezTo>
                    <a:pt x="191" y="148"/>
                    <a:pt x="192" y="150"/>
                    <a:pt x="193" y="154"/>
                  </a:cubicBezTo>
                  <a:cubicBezTo>
                    <a:pt x="193" y="157"/>
                    <a:pt x="193" y="157"/>
                    <a:pt x="193" y="157"/>
                  </a:cubicBezTo>
                  <a:cubicBezTo>
                    <a:pt x="193" y="158"/>
                    <a:pt x="194" y="159"/>
                    <a:pt x="196" y="159"/>
                  </a:cubicBezTo>
                  <a:cubicBezTo>
                    <a:pt x="197" y="159"/>
                    <a:pt x="197" y="158"/>
                    <a:pt x="197" y="157"/>
                  </a:cubicBezTo>
                  <a:cubicBezTo>
                    <a:pt x="197" y="156"/>
                    <a:pt x="197" y="155"/>
                    <a:pt x="197" y="154"/>
                  </a:cubicBezTo>
                  <a:cubicBezTo>
                    <a:pt x="197" y="150"/>
                    <a:pt x="197" y="147"/>
                    <a:pt x="197" y="143"/>
                  </a:cubicBezTo>
                  <a:cubicBezTo>
                    <a:pt x="197" y="138"/>
                    <a:pt x="197" y="133"/>
                    <a:pt x="197" y="127"/>
                  </a:cubicBezTo>
                  <a:cubicBezTo>
                    <a:pt x="197" y="127"/>
                    <a:pt x="197" y="126"/>
                    <a:pt x="197" y="125"/>
                  </a:cubicBezTo>
                  <a:cubicBezTo>
                    <a:pt x="197" y="124"/>
                    <a:pt x="197" y="123"/>
                    <a:pt x="196" y="123"/>
                  </a:cubicBezTo>
                  <a:cubicBezTo>
                    <a:pt x="194" y="123"/>
                    <a:pt x="194" y="124"/>
                    <a:pt x="193" y="125"/>
                  </a:cubicBezTo>
                  <a:cubicBezTo>
                    <a:pt x="193" y="129"/>
                    <a:pt x="192" y="132"/>
                    <a:pt x="191" y="133"/>
                  </a:cubicBezTo>
                  <a:cubicBezTo>
                    <a:pt x="190" y="134"/>
                    <a:pt x="188" y="135"/>
                    <a:pt x="185" y="135"/>
                  </a:cubicBezTo>
                  <a:cubicBezTo>
                    <a:pt x="181" y="136"/>
                    <a:pt x="176" y="136"/>
                    <a:pt x="170" y="136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3" y="136"/>
                    <a:pt x="152" y="136"/>
                    <a:pt x="151" y="136"/>
                  </a:cubicBezTo>
                  <a:cubicBezTo>
                    <a:pt x="151" y="135"/>
                    <a:pt x="151" y="133"/>
                    <a:pt x="151" y="131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51" y="91"/>
                    <a:pt x="151" y="89"/>
                    <a:pt x="152" y="88"/>
                  </a:cubicBezTo>
                  <a:close/>
                  <a:moveTo>
                    <a:pt x="333" y="109"/>
                  </a:moveTo>
                  <a:cubicBezTo>
                    <a:pt x="333" y="99"/>
                    <a:pt x="333" y="99"/>
                    <a:pt x="333" y="99"/>
                  </a:cubicBezTo>
                  <a:cubicBezTo>
                    <a:pt x="333" y="94"/>
                    <a:pt x="334" y="90"/>
                    <a:pt x="335" y="88"/>
                  </a:cubicBezTo>
                  <a:cubicBezTo>
                    <a:pt x="336" y="85"/>
                    <a:pt x="339" y="84"/>
                    <a:pt x="342" y="83"/>
                  </a:cubicBezTo>
                  <a:cubicBezTo>
                    <a:pt x="344" y="83"/>
                    <a:pt x="344" y="82"/>
                    <a:pt x="344" y="81"/>
                  </a:cubicBezTo>
                  <a:cubicBezTo>
                    <a:pt x="344" y="80"/>
                    <a:pt x="343" y="80"/>
                    <a:pt x="342" y="80"/>
                  </a:cubicBezTo>
                  <a:cubicBezTo>
                    <a:pt x="341" y="80"/>
                    <a:pt x="339" y="80"/>
                    <a:pt x="337" y="80"/>
                  </a:cubicBezTo>
                  <a:cubicBezTo>
                    <a:pt x="335" y="80"/>
                    <a:pt x="332" y="81"/>
                    <a:pt x="328" y="81"/>
                  </a:cubicBezTo>
                  <a:cubicBezTo>
                    <a:pt x="321" y="81"/>
                    <a:pt x="316" y="80"/>
                    <a:pt x="312" y="80"/>
                  </a:cubicBezTo>
                  <a:cubicBezTo>
                    <a:pt x="310" y="80"/>
                    <a:pt x="309" y="80"/>
                    <a:pt x="308" y="80"/>
                  </a:cubicBezTo>
                  <a:cubicBezTo>
                    <a:pt x="306" y="80"/>
                    <a:pt x="306" y="80"/>
                    <a:pt x="306" y="81"/>
                  </a:cubicBezTo>
                  <a:cubicBezTo>
                    <a:pt x="306" y="83"/>
                    <a:pt x="306" y="83"/>
                    <a:pt x="308" y="84"/>
                  </a:cubicBezTo>
                  <a:cubicBezTo>
                    <a:pt x="314" y="85"/>
                    <a:pt x="318" y="86"/>
                    <a:pt x="321" y="88"/>
                  </a:cubicBezTo>
                  <a:cubicBezTo>
                    <a:pt x="323" y="90"/>
                    <a:pt x="325" y="94"/>
                    <a:pt x="325" y="99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326" y="132"/>
                    <a:pt x="326" y="132"/>
                    <a:pt x="326" y="132"/>
                  </a:cubicBezTo>
                  <a:cubicBezTo>
                    <a:pt x="326" y="176"/>
                    <a:pt x="326" y="176"/>
                    <a:pt x="326" y="176"/>
                  </a:cubicBezTo>
                  <a:cubicBezTo>
                    <a:pt x="326" y="177"/>
                    <a:pt x="326" y="177"/>
                    <a:pt x="325" y="177"/>
                  </a:cubicBezTo>
                  <a:cubicBezTo>
                    <a:pt x="325" y="178"/>
                    <a:pt x="324" y="177"/>
                    <a:pt x="323" y="175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39" y="81"/>
                    <a:pt x="238" y="80"/>
                    <a:pt x="236" y="80"/>
                  </a:cubicBezTo>
                  <a:cubicBezTo>
                    <a:pt x="235" y="80"/>
                    <a:pt x="234" y="80"/>
                    <a:pt x="233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25" y="80"/>
                    <a:pt x="225" y="80"/>
                    <a:pt x="225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1" y="80"/>
                    <a:pt x="221" y="80"/>
                    <a:pt x="220" y="80"/>
                  </a:cubicBezTo>
                  <a:cubicBezTo>
                    <a:pt x="219" y="80"/>
                    <a:pt x="218" y="80"/>
                    <a:pt x="218" y="81"/>
                  </a:cubicBezTo>
                  <a:cubicBezTo>
                    <a:pt x="218" y="82"/>
                    <a:pt x="219" y="83"/>
                    <a:pt x="221" y="83"/>
                  </a:cubicBezTo>
                  <a:cubicBezTo>
                    <a:pt x="227" y="84"/>
                    <a:pt x="232" y="87"/>
                    <a:pt x="235" y="93"/>
                  </a:cubicBezTo>
                  <a:cubicBezTo>
                    <a:pt x="238" y="99"/>
                    <a:pt x="240" y="107"/>
                    <a:pt x="240" y="118"/>
                  </a:cubicBezTo>
                  <a:cubicBezTo>
                    <a:pt x="240" y="178"/>
                    <a:pt x="240" y="178"/>
                    <a:pt x="240" y="178"/>
                  </a:cubicBezTo>
                  <a:cubicBezTo>
                    <a:pt x="240" y="185"/>
                    <a:pt x="239" y="190"/>
                    <a:pt x="237" y="192"/>
                  </a:cubicBezTo>
                  <a:cubicBezTo>
                    <a:pt x="236" y="195"/>
                    <a:pt x="232" y="198"/>
                    <a:pt x="227" y="199"/>
                  </a:cubicBezTo>
                  <a:cubicBezTo>
                    <a:pt x="225" y="200"/>
                    <a:pt x="225" y="201"/>
                    <a:pt x="225" y="202"/>
                  </a:cubicBezTo>
                  <a:cubicBezTo>
                    <a:pt x="225" y="203"/>
                    <a:pt x="226" y="203"/>
                    <a:pt x="227" y="203"/>
                  </a:cubicBezTo>
                  <a:cubicBezTo>
                    <a:pt x="228" y="203"/>
                    <a:pt x="229" y="203"/>
                    <a:pt x="230" y="203"/>
                  </a:cubicBezTo>
                  <a:cubicBezTo>
                    <a:pt x="233" y="203"/>
                    <a:pt x="235" y="202"/>
                    <a:pt x="237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50" y="203"/>
                    <a:pt x="250" y="203"/>
                    <a:pt x="250" y="203"/>
                  </a:cubicBezTo>
                  <a:cubicBezTo>
                    <a:pt x="255" y="203"/>
                    <a:pt x="258" y="203"/>
                    <a:pt x="258" y="203"/>
                  </a:cubicBezTo>
                  <a:cubicBezTo>
                    <a:pt x="259" y="203"/>
                    <a:pt x="260" y="203"/>
                    <a:pt x="261" y="203"/>
                  </a:cubicBezTo>
                  <a:cubicBezTo>
                    <a:pt x="262" y="203"/>
                    <a:pt x="263" y="203"/>
                    <a:pt x="263" y="202"/>
                  </a:cubicBezTo>
                  <a:cubicBezTo>
                    <a:pt x="263" y="200"/>
                    <a:pt x="262" y="200"/>
                    <a:pt x="260" y="199"/>
                  </a:cubicBezTo>
                  <a:cubicBezTo>
                    <a:pt x="255" y="199"/>
                    <a:pt x="252" y="198"/>
                    <a:pt x="250" y="196"/>
                  </a:cubicBezTo>
                  <a:cubicBezTo>
                    <a:pt x="249" y="195"/>
                    <a:pt x="248" y="192"/>
                    <a:pt x="247" y="188"/>
                  </a:cubicBezTo>
                  <a:cubicBezTo>
                    <a:pt x="247" y="182"/>
                    <a:pt x="247" y="182"/>
                    <a:pt x="247" y="182"/>
                  </a:cubicBezTo>
                  <a:cubicBezTo>
                    <a:pt x="247" y="178"/>
                    <a:pt x="247" y="178"/>
                    <a:pt x="247" y="178"/>
                  </a:cubicBezTo>
                  <a:cubicBezTo>
                    <a:pt x="247" y="117"/>
                    <a:pt x="247" y="117"/>
                    <a:pt x="247" y="117"/>
                  </a:cubicBezTo>
                  <a:cubicBezTo>
                    <a:pt x="247" y="115"/>
                    <a:pt x="248" y="113"/>
                    <a:pt x="249" y="113"/>
                  </a:cubicBezTo>
                  <a:cubicBezTo>
                    <a:pt x="249" y="113"/>
                    <a:pt x="250" y="113"/>
                    <a:pt x="250" y="114"/>
                  </a:cubicBezTo>
                  <a:cubicBezTo>
                    <a:pt x="251" y="115"/>
                    <a:pt x="251" y="115"/>
                    <a:pt x="251" y="115"/>
                  </a:cubicBezTo>
                  <a:cubicBezTo>
                    <a:pt x="326" y="201"/>
                    <a:pt x="326" y="201"/>
                    <a:pt x="326" y="201"/>
                  </a:cubicBezTo>
                  <a:cubicBezTo>
                    <a:pt x="328" y="203"/>
                    <a:pt x="328" y="203"/>
                    <a:pt x="328" y="203"/>
                  </a:cubicBezTo>
                  <a:cubicBezTo>
                    <a:pt x="329" y="204"/>
                    <a:pt x="329" y="204"/>
                    <a:pt x="330" y="204"/>
                  </a:cubicBezTo>
                  <a:cubicBezTo>
                    <a:pt x="332" y="204"/>
                    <a:pt x="332" y="203"/>
                    <a:pt x="333" y="202"/>
                  </a:cubicBezTo>
                  <a:cubicBezTo>
                    <a:pt x="333" y="200"/>
                    <a:pt x="333" y="196"/>
                    <a:pt x="333" y="190"/>
                  </a:cubicBezTo>
                  <a:cubicBezTo>
                    <a:pt x="333" y="115"/>
                    <a:pt x="333" y="115"/>
                    <a:pt x="333" y="115"/>
                  </a:cubicBezTo>
                  <a:cubicBezTo>
                    <a:pt x="333" y="109"/>
                    <a:pt x="333" y="109"/>
                    <a:pt x="333" y="109"/>
                  </a:cubicBezTo>
                  <a:close/>
                  <a:moveTo>
                    <a:pt x="463" y="109"/>
                  </a:moveTo>
                  <a:cubicBezTo>
                    <a:pt x="463" y="99"/>
                    <a:pt x="463" y="99"/>
                    <a:pt x="463" y="99"/>
                  </a:cubicBezTo>
                  <a:cubicBezTo>
                    <a:pt x="463" y="94"/>
                    <a:pt x="463" y="90"/>
                    <a:pt x="465" y="88"/>
                  </a:cubicBezTo>
                  <a:cubicBezTo>
                    <a:pt x="466" y="85"/>
                    <a:pt x="468" y="84"/>
                    <a:pt x="472" y="83"/>
                  </a:cubicBezTo>
                  <a:cubicBezTo>
                    <a:pt x="473" y="83"/>
                    <a:pt x="474" y="82"/>
                    <a:pt x="474" y="81"/>
                  </a:cubicBezTo>
                  <a:cubicBezTo>
                    <a:pt x="474" y="80"/>
                    <a:pt x="473" y="80"/>
                    <a:pt x="471" y="80"/>
                  </a:cubicBezTo>
                  <a:cubicBezTo>
                    <a:pt x="470" y="80"/>
                    <a:pt x="469" y="80"/>
                    <a:pt x="467" y="80"/>
                  </a:cubicBezTo>
                  <a:cubicBezTo>
                    <a:pt x="465" y="80"/>
                    <a:pt x="462" y="81"/>
                    <a:pt x="458" y="81"/>
                  </a:cubicBezTo>
                  <a:cubicBezTo>
                    <a:pt x="451" y="81"/>
                    <a:pt x="445" y="80"/>
                    <a:pt x="441" y="80"/>
                  </a:cubicBezTo>
                  <a:cubicBezTo>
                    <a:pt x="440" y="80"/>
                    <a:pt x="438" y="80"/>
                    <a:pt x="438" y="80"/>
                  </a:cubicBezTo>
                  <a:cubicBezTo>
                    <a:pt x="436" y="80"/>
                    <a:pt x="435" y="80"/>
                    <a:pt x="435" y="81"/>
                  </a:cubicBezTo>
                  <a:cubicBezTo>
                    <a:pt x="435" y="83"/>
                    <a:pt x="436" y="83"/>
                    <a:pt x="438" y="84"/>
                  </a:cubicBezTo>
                  <a:cubicBezTo>
                    <a:pt x="444" y="85"/>
                    <a:pt x="448" y="86"/>
                    <a:pt x="450" y="88"/>
                  </a:cubicBezTo>
                  <a:cubicBezTo>
                    <a:pt x="453" y="90"/>
                    <a:pt x="454" y="94"/>
                    <a:pt x="455" y="99"/>
                  </a:cubicBezTo>
                  <a:cubicBezTo>
                    <a:pt x="456" y="120"/>
                    <a:pt x="456" y="120"/>
                    <a:pt x="456" y="120"/>
                  </a:cubicBezTo>
                  <a:cubicBezTo>
                    <a:pt x="456" y="132"/>
                    <a:pt x="456" y="132"/>
                    <a:pt x="456" y="132"/>
                  </a:cubicBezTo>
                  <a:cubicBezTo>
                    <a:pt x="456" y="176"/>
                    <a:pt x="456" y="176"/>
                    <a:pt x="456" y="176"/>
                  </a:cubicBezTo>
                  <a:cubicBezTo>
                    <a:pt x="456" y="177"/>
                    <a:pt x="455" y="177"/>
                    <a:pt x="455" y="177"/>
                  </a:cubicBezTo>
                  <a:cubicBezTo>
                    <a:pt x="454" y="178"/>
                    <a:pt x="454" y="177"/>
                    <a:pt x="452" y="175"/>
                  </a:cubicBezTo>
                  <a:cubicBezTo>
                    <a:pt x="370" y="82"/>
                    <a:pt x="370" y="82"/>
                    <a:pt x="370" y="82"/>
                  </a:cubicBezTo>
                  <a:cubicBezTo>
                    <a:pt x="369" y="81"/>
                    <a:pt x="367" y="80"/>
                    <a:pt x="366" y="80"/>
                  </a:cubicBezTo>
                  <a:cubicBezTo>
                    <a:pt x="365" y="80"/>
                    <a:pt x="364" y="80"/>
                    <a:pt x="362" y="80"/>
                  </a:cubicBezTo>
                  <a:cubicBezTo>
                    <a:pt x="361" y="80"/>
                    <a:pt x="361" y="80"/>
                    <a:pt x="361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51" y="80"/>
                    <a:pt x="350" y="80"/>
                    <a:pt x="350" y="80"/>
                  </a:cubicBezTo>
                  <a:cubicBezTo>
                    <a:pt x="349" y="80"/>
                    <a:pt x="348" y="80"/>
                    <a:pt x="348" y="81"/>
                  </a:cubicBezTo>
                  <a:cubicBezTo>
                    <a:pt x="348" y="82"/>
                    <a:pt x="349" y="83"/>
                    <a:pt x="350" y="83"/>
                  </a:cubicBezTo>
                  <a:cubicBezTo>
                    <a:pt x="357" y="84"/>
                    <a:pt x="361" y="87"/>
                    <a:pt x="365" y="93"/>
                  </a:cubicBezTo>
                  <a:cubicBezTo>
                    <a:pt x="368" y="99"/>
                    <a:pt x="369" y="107"/>
                    <a:pt x="369" y="118"/>
                  </a:cubicBezTo>
                  <a:cubicBezTo>
                    <a:pt x="369" y="178"/>
                    <a:pt x="369" y="178"/>
                    <a:pt x="369" y="178"/>
                  </a:cubicBezTo>
                  <a:cubicBezTo>
                    <a:pt x="369" y="185"/>
                    <a:pt x="369" y="190"/>
                    <a:pt x="367" y="192"/>
                  </a:cubicBezTo>
                  <a:cubicBezTo>
                    <a:pt x="365" y="195"/>
                    <a:pt x="362" y="198"/>
                    <a:pt x="357" y="199"/>
                  </a:cubicBezTo>
                  <a:cubicBezTo>
                    <a:pt x="355" y="200"/>
                    <a:pt x="354" y="201"/>
                    <a:pt x="354" y="202"/>
                  </a:cubicBezTo>
                  <a:cubicBezTo>
                    <a:pt x="354" y="203"/>
                    <a:pt x="355" y="203"/>
                    <a:pt x="357" y="203"/>
                  </a:cubicBezTo>
                  <a:cubicBezTo>
                    <a:pt x="357" y="203"/>
                    <a:pt x="358" y="203"/>
                    <a:pt x="360" y="203"/>
                  </a:cubicBezTo>
                  <a:cubicBezTo>
                    <a:pt x="362" y="203"/>
                    <a:pt x="364" y="202"/>
                    <a:pt x="367" y="202"/>
                  </a:cubicBezTo>
                  <a:cubicBezTo>
                    <a:pt x="371" y="202"/>
                    <a:pt x="371" y="202"/>
                    <a:pt x="371" y="202"/>
                  </a:cubicBezTo>
                  <a:cubicBezTo>
                    <a:pt x="380" y="203"/>
                    <a:pt x="380" y="203"/>
                    <a:pt x="380" y="203"/>
                  </a:cubicBezTo>
                  <a:cubicBezTo>
                    <a:pt x="384" y="203"/>
                    <a:pt x="387" y="203"/>
                    <a:pt x="388" y="203"/>
                  </a:cubicBezTo>
                  <a:cubicBezTo>
                    <a:pt x="389" y="203"/>
                    <a:pt x="390" y="203"/>
                    <a:pt x="390" y="203"/>
                  </a:cubicBezTo>
                  <a:cubicBezTo>
                    <a:pt x="392" y="203"/>
                    <a:pt x="392" y="203"/>
                    <a:pt x="392" y="202"/>
                  </a:cubicBezTo>
                  <a:cubicBezTo>
                    <a:pt x="392" y="200"/>
                    <a:pt x="391" y="200"/>
                    <a:pt x="389" y="199"/>
                  </a:cubicBezTo>
                  <a:cubicBezTo>
                    <a:pt x="385" y="199"/>
                    <a:pt x="381" y="198"/>
                    <a:pt x="380" y="196"/>
                  </a:cubicBezTo>
                  <a:cubicBezTo>
                    <a:pt x="378" y="195"/>
                    <a:pt x="377" y="192"/>
                    <a:pt x="377" y="188"/>
                  </a:cubicBezTo>
                  <a:cubicBezTo>
                    <a:pt x="377" y="182"/>
                    <a:pt x="377" y="182"/>
                    <a:pt x="377" y="182"/>
                  </a:cubicBezTo>
                  <a:cubicBezTo>
                    <a:pt x="377" y="178"/>
                    <a:pt x="377" y="178"/>
                    <a:pt x="377" y="178"/>
                  </a:cubicBezTo>
                  <a:cubicBezTo>
                    <a:pt x="377" y="117"/>
                    <a:pt x="377" y="117"/>
                    <a:pt x="377" y="117"/>
                  </a:cubicBezTo>
                  <a:cubicBezTo>
                    <a:pt x="377" y="115"/>
                    <a:pt x="377" y="113"/>
                    <a:pt x="378" y="113"/>
                  </a:cubicBezTo>
                  <a:cubicBezTo>
                    <a:pt x="379" y="113"/>
                    <a:pt x="379" y="113"/>
                    <a:pt x="380" y="114"/>
                  </a:cubicBezTo>
                  <a:cubicBezTo>
                    <a:pt x="380" y="115"/>
                    <a:pt x="380" y="115"/>
                    <a:pt x="380" y="115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8" y="203"/>
                    <a:pt x="458" y="203"/>
                    <a:pt x="458" y="203"/>
                  </a:cubicBezTo>
                  <a:cubicBezTo>
                    <a:pt x="458" y="204"/>
                    <a:pt x="459" y="204"/>
                    <a:pt x="460" y="204"/>
                  </a:cubicBezTo>
                  <a:cubicBezTo>
                    <a:pt x="461" y="204"/>
                    <a:pt x="462" y="203"/>
                    <a:pt x="462" y="202"/>
                  </a:cubicBezTo>
                  <a:cubicBezTo>
                    <a:pt x="463" y="200"/>
                    <a:pt x="463" y="196"/>
                    <a:pt x="463" y="190"/>
                  </a:cubicBezTo>
                  <a:cubicBezTo>
                    <a:pt x="463" y="115"/>
                    <a:pt x="463" y="115"/>
                    <a:pt x="463" y="115"/>
                  </a:cubicBezTo>
                  <a:cubicBezTo>
                    <a:pt x="463" y="109"/>
                    <a:pt x="463" y="109"/>
                    <a:pt x="463" y="109"/>
                  </a:cubicBezTo>
                  <a:close/>
                  <a:moveTo>
                    <a:pt x="512" y="88"/>
                  </a:moveTo>
                  <a:cubicBezTo>
                    <a:pt x="513" y="87"/>
                    <a:pt x="515" y="87"/>
                    <a:pt x="519" y="87"/>
                  </a:cubicBezTo>
                  <a:cubicBezTo>
                    <a:pt x="533" y="87"/>
                    <a:pt x="533" y="87"/>
                    <a:pt x="533" y="87"/>
                  </a:cubicBezTo>
                  <a:cubicBezTo>
                    <a:pt x="542" y="87"/>
                    <a:pt x="548" y="87"/>
                    <a:pt x="552" y="88"/>
                  </a:cubicBezTo>
                  <a:cubicBezTo>
                    <a:pt x="555" y="89"/>
                    <a:pt x="558" y="91"/>
                    <a:pt x="559" y="94"/>
                  </a:cubicBezTo>
                  <a:cubicBezTo>
                    <a:pt x="559" y="95"/>
                    <a:pt x="560" y="97"/>
                    <a:pt x="560" y="99"/>
                  </a:cubicBezTo>
                  <a:cubicBezTo>
                    <a:pt x="560" y="101"/>
                    <a:pt x="560" y="101"/>
                    <a:pt x="560" y="101"/>
                  </a:cubicBezTo>
                  <a:cubicBezTo>
                    <a:pt x="560" y="103"/>
                    <a:pt x="560" y="104"/>
                    <a:pt x="562" y="104"/>
                  </a:cubicBezTo>
                  <a:cubicBezTo>
                    <a:pt x="563" y="104"/>
                    <a:pt x="563" y="104"/>
                    <a:pt x="564" y="103"/>
                  </a:cubicBezTo>
                  <a:cubicBezTo>
                    <a:pt x="564" y="102"/>
                    <a:pt x="564" y="100"/>
                    <a:pt x="564" y="96"/>
                  </a:cubicBezTo>
                  <a:cubicBezTo>
                    <a:pt x="565" y="91"/>
                    <a:pt x="565" y="91"/>
                    <a:pt x="565" y="91"/>
                  </a:cubicBezTo>
                  <a:cubicBezTo>
                    <a:pt x="565" y="87"/>
                    <a:pt x="565" y="85"/>
                    <a:pt x="566" y="84"/>
                  </a:cubicBezTo>
                  <a:cubicBezTo>
                    <a:pt x="566" y="83"/>
                    <a:pt x="566" y="82"/>
                    <a:pt x="566" y="82"/>
                  </a:cubicBezTo>
                  <a:cubicBezTo>
                    <a:pt x="566" y="80"/>
                    <a:pt x="565" y="79"/>
                    <a:pt x="563" y="79"/>
                  </a:cubicBezTo>
                  <a:cubicBezTo>
                    <a:pt x="562" y="79"/>
                    <a:pt x="561" y="79"/>
                    <a:pt x="559" y="80"/>
                  </a:cubicBezTo>
                  <a:cubicBezTo>
                    <a:pt x="559" y="80"/>
                    <a:pt x="556" y="80"/>
                    <a:pt x="553" y="80"/>
                  </a:cubicBezTo>
                  <a:cubicBezTo>
                    <a:pt x="540" y="81"/>
                    <a:pt x="540" y="81"/>
                    <a:pt x="540" y="81"/>
                  </a:cubicBezTo>
                  <a:cubicBezTo>
                    <a:pt x="535" y="81"/>
                    <a:pt x="528" y="81"/>
                    <a:pt x="521" y="81"/>
                  </a:cubicBezTo>
                  <a:cubicBezTo>
                    <a:pt x="509" y="81"/>
                    <a:pt x="499" y="81"/>
                    <a:pt x="490" y="80"/>
                  </a:cubicBezTo>
                  <a:cubicBezTo>
                    <a:pt x="488" y="79"/>
                    <a:pt x="486" y="79"/>
                    <a:pt x="484" y="79"/>
                  </a:cubicBezTo>
                  <a:cubicBezTo>
                    <a:pt x="482" y="79"/>
                    <a:pt x="480" y="80"/>
                    <a:pt x="480" y="82"/>
                  </a:cubicBezTo>
                  <a:cubicBezTo>
                    <a:pt x="480" y="83"/>
                    <a:pt x="481" y="83"/>
                    <a:pt x="483" y="83"/>
                  </a:cubicBezTo>
                  <a:cubicBezTo>
                    <a:pt x="488" y="83"/>
                    <a:pt x="492" y="85"/>
                    <a:pt x="494" y="88"/>
                  </a:cubicBezTo>
                  <a:cubicBezTo>
                    <a:pt x="496" y="91"/>
                    <a:pt x="497" y="96"/>
                    <a:pt x="497" y="105"/>
                  </a:cubicBezTo>
                  <a:cubicBezTo>
                    <a:pt x="497" y="180"/>
                    <a:pt x="497" y="180"/>
                    <a:pt x="497" y="180"/>
                  </a:cubicBezTo>
                  <a:cubicBezTo>
                    <a:pt x="496" y="186"/>
                    <a:pt x="496" y="186"/>
                    <a:pt x="496" y="186"/>
                  </a:cubicBezTo>
                  <a:cubicBezTo>
                    <a:pt x="496" y="193"/>
                    <a:pt x="494" y="198"/>
                    <a:pt x="490" y="199"/>
                  </a:cubicBezTo>
                  <a:cubicBezTo>
                    <a:pt x="487" y="200"/>
                    <a:pt x="487" y="200"/>
                    <a:pt x="487" y="200"/>
                  </a:cubicBezTo>
                  <a:cubicBezTo>
                    <a:pt x="485" y="200"/>
                    <a:pt x="484" y="201"/>
                    <a:pt x="484" y="202"/>
                  </a:cubicBezTo>
                  <a:cubicBezTo>
                    <a:pt x="484" y="203"/>
                    <a:pt x="485" y="204"/>
                    <a:pt x="487" y="204"/>
                  </a:cubicBezTo>
                  <a:cubicBezTo>
                    <a:pt x="488" y="204"/>
                    <a:pt x="490" y="204"/>
                    <a:pt x="492" y="203"/>
                  </a:cubicBezTo>
                  <a:cubicBezTo>
                    <a:pt x="496" y="202"/>
                    <a:pt x="503" y="202"/>
                    <a:pt x="514" y="202"/>
                  </a:cubicBezTo>
                  <a:cubicBezTo>
                    <a:pt x="521" y="202"/>
                    <a:pt x="531" y="203"/>
                    <a:pt x="542" y="204"/>
                  </a:cubicBezTo>
                  <a:cubicBezTo>
                    <a:pt x="545" y="204"/>
                    <a:pt x="547" y="204"/>
                    <a:pt x="549" y="204"/>
                  </a:cubicBezTo>
                  <a:cubicBezTo>
                    <a:pt x="557" y="204"/>
                    <a:pt x="564" y="201"/>
                    <a:pt x="569" y="194"/>
                  </a:cubicBezTo>
                  <a:cubicBezTo>
                    <a:pt x="573" y="189"/>
                    <a:pt x="575" y="185"/>
                    <a:pt x="575" y="181"/>
                  </a:cubicBezTo>
                  <a:cubicBezTo>
                    <a:pt x="575" y="179"/>
                    <a:pt x="575" y="178"/>
                    <a:pt x="574" y="178"/>
                  </a:cubicBezTo>
                  <a:cubicBezTo>
                    <a:pt x="573" y="178"/>
                    <a:pt x="572" y="179"/>
                    <a:pt x="572" y="180"/>
                  </a:cubicBezTo>
                  <a:cubicBezTo>
                    <a:pt x="565" y="190"/>
                    <a:pt x="550" y="196"/>
                    <a:pt x="527" y="196"/>
                  </a:cubicBezTo>
                  <a:cubicBezTo>
                    <a:pt x="519" y="196"/>
                    <a:pt x="515" y="195"/>
                    <a:pt x="513" y="194"/>
                  </a:cubicBezTo>
                  <a:cubicBezTo>
                    <a:pt x="511" y="193"/>
                    <a:pt x="510" y="189"/>
                    <a:pt x="510" y="184"/>
                  </a:cubicBezTo>
                  <a:cubicBezTo>
                    <a:pt x="510" y="151"/>
                    <a:pt x="510" y="151"/>
                    <a:pt x="510" y="151"/>
                  </a:cubicBezTo>
                  <a:cubicBezTo>
                    <a:pt x="510" y="149"/>
                    <a:pt x="510" y="149"/>
                    <a:pt x="510" y="149"/>
                  </a:cubicBezTo>
                  <a:cubicBezTo>
                    <a:pt x="510" y="147"/>
                    <a:pt x="511" y="146"/>
                    <a:pt x="512" y="145"/>
                  </a:cubicBezTo>
                  <a:cubicBezTo>
                    <a:pt x="513" y="144"/>
                    <a:pt x="514" y="144"/>
                    <a:pt x="517" y="144"/>
                  </a:cubicBezTo>
                  <a:cubicBezTo>
                    <a:pt x="537" y="144"/>
                    <a:pt x="537" y="144"/>
                    <a:pt x="537" y="144"/>
                  </a:cubicBezTo>
                  <a:cubicBezTo>
                    <a:pt x="542" y="144"/>
                    <a:pt x="546" y="145"/>
                    <a:pt x="548" y="146"/>
                  </a:cubicBezTo>
                  <a:cubicBezTo>
                    <a:pt x="550" y="148"/>
                    <a:pt x="552" y="150"/>
                    <a:pt x="552" y="154"/>
                  </a:cubicBezTo>
                  <a:cubicBezTo>
                    <a:pt x="553" y="157"/>
                    <a:pt x="553" y="157"/>
                    <a:pt x="553" y="157"/>
                  </a:cubicBezTo>
                  <a:cubicBezTo>
                    <a:pt x="553" y="158"/>
                    <a:pt x="554" y="159"/>
                    <a:pt x="555" y="159"/>
                  </a:cubicBezTo>
                  <a:cubicBezTo>
                    <a:pt x="556" y="159"/>
                    <a:pt x="557" y="158"/>
                    <a:pt x="557" y="157"/>
                  </a:cubicBezTo>
                  <a:cubicBezTo>
                    <a:pt x="557" y="156"/>
                    <a:pt x="557" y="155"/>
                    <a:pt x="557" y="154"/>
                  </a:cubicBezTo>
                  <a:cubicBezTo>
                    <a:pt x="556" y="150"/>
                    <a:pt x="556" y="147"/>
                    <a:pt x="556" y="143"/>
                  </a:cubicBezTo>
                  <a:cubicBezTo>
                    <a:pt x="556" y="138"/>
                    <a:pt x="556" y="133"/>
                    <a:pt x="557" y="127"/>
                  </a:cubicBezTo>
                  <a:cubicBezTo>
                    <a:pt x="557" y="127"/>
                    <a:pt x="557" y="126"/>
                    <a:pt x="557" y="125"/>
                  </a:cubicBezTo>
                  <a:cubicBezTo>
                    <a:pt x="557" y="124"/>
                    <a:pt x="556" y="123"/>
                    <a:pt x="555" y="123"/>
                  </a:cubicBezTo>
                  <a:cubicBezTo>
                    <a:pt x="554" y="123"/>
                    <a:pt x="553" y="124"/>
                    <a:pt x="553" y="125"/>
                  </a:cubicBezTo>
                  <a:cubicBezTo>
                    <a:pt x="552" y="129"/>
                    <a:pt x="551" y="132"/>
                    <a:pt x="550" y="133"/>
                  </a:cubicBezTo>
                  <a:cubicBezTo>
                    <a:pt x="549" y="134"/>
                    <a:pt x="547" y="135"/>
                    <a:pt x="544" y="135"/>
                  </a:cubicBezTo>
                  <a:cubicBezTo>
                    <a:pt x="540" y="136"/>
                    <a:pt x="536" y="136"/>
                    <a:pt x="529" y="136"/>
                  </a:cubicBezTo>
                  <a:cubicBezTo>
                    <a:pt x="516" y="136"/>
                    <a:pt x="516" y="136"/>
                    <a:pt x="516" y="136"/>
                  </a:cubicBezTo>
                  <a:cubicBezTo>
                    <a:pt x="513" y="136"/>
                    <a:pt x="511" y="136"/>
                    <a:pt x="511" y="136"/>
                  </a:cubicBezTo>
                  <a:cubicBezTo>
                    <a:pt x="510" y="135"/>
                    <a:pt x="510" y="133"/>
                    <a:pt x="510" y="131"/>
                  </a:cubicBezTo>
                  <a:cubicBezTo>
                    <a:pt x="510" y="95"/>
                    <a:pt x="510" y="95"/>
                    <a:pt x="510" y="95"/>
                  </a:cubicBezTo>
                  <a:cubicBezTo>
                    <a:pt x="510" y="91"/>
                    <a:pt x="511" y="89"/>
                    <a:pt x="512" y="88"/>
                  </a:cubicBezTo>
                  <a:close/>
                  <a:moveTo>
                    <a:pt x="603" y="87"/>
                  </a:moveTo>
                  <a:cubicBezTo>
                    <a:pt x="596" y="93"/>
                    <a:pt x="593" y="101"/>
                    <a:pt x="593" y="111"/>
                  </a:cubicBezTo>
                  <a:cubicBezTo>
                    <a:pt x="593" y="119"/>
                    <a:pt x="595" y="126"/>
                    <a:pt x="601" y="132"/>
                  </a:cubicBezTo>
                  <a:cubicBezTo>
                    <a:pt x="606" y="137"/>
                    <a:pt x="616" y="142"/>
                    <a:pt x="629" y="147"/>
                  </a:cubicBezTo>
                  <a:cubicBezTo>
                    <a:pt x="642" y="151"/>
                    <a:pt x="649" y="154"/>
                    <a:pt x="652" y="157"/>
                  </a:cubicBezTo>
                  <a:cubicBezTo>
                    <a:pt x="657" y="161"/>
                    <a:pt x="660" y="167"/>
                    <a:pt x="660" y="173"/>
                  </a:cubicBezTo>
                  <a:cubicBezTo>
                    <a:pt x="660" y="180"/>
                    <a:pt x="657" y="186"/>
                    <a:pt x="651" y="191"/>
                  </a:cubicBezTo>
                  <a:cubicBezTo>
                    <a:pt x="646" y="196"/>
                    <a:pt x="639" y="198"/>
                    <a:pt x="631" y="198"/>
                  </a:cubicBezTo>
                  <a:cubicBezTo>
                    <a:pt x="623" y="198"/>
                    <a:pt x="615" y="196"/>
                    <a:pt x="608" y="191"/>
                  </a:cubicBezTo>
                  <a:cubicBezTo>
                    <a:pt x="601" y="186"/>
                    <a:pt x="597" y="179"/>
                    <a:pt x="595" y="172"/>
                  </a:cubicBezTo>
                  <a:cubicBezTo>
                    <a:pt x="594" y="169"/>
                    <a:pt x="593" y="168"/>
                    <a:pt x="592" y="168"/>
                  </a:cubicBezTo>
                  <a:cubicBezTo>
                    <a:pt x="591" y="168"/>
                    <a:pt x="590" y="168"/>
                    <a:pt x="590" y="170"/>
                  </a:cubicBezTo>
                  <a:cubicBezTo>
                    <a:pt x="590" y="172"/>
                    <a:pt x="591" y="176"/>
                    <a:pt x="592" y="182"/>
                  </a:cubicBezTo>
                  <a:cubicBezTo>
                    <a:pt x="594" y="187"/>
                    <a:pt x="594" y="189"/>
                    <a:pt x="595" y="190"/>
                  </a:cubicBezTo>
                  <a:cubicBezTo>
                    <a:pt x="595" y="193"/>
                    <a:pt x="596" y="195"/>
                    <a:pt x="596" y="196"/>
                  </a:cubicBezTo>
                  <a:cubicBezTo>
                    <a:pt x="596" y="197"/>
                    <a:pt x="597" y="198"/>
                    <a:pt x="598" y="198"/>
                  </a:cubicBezTo>
                  <a:cubicBezTo>
                    <a:pt x="601" y="200"/>
                    <a:pt x="605" y="202"/>
                    <a:pt x="610" y="203"/>
                  </a:cubicBezTo>
                  <a:cubicBezTo>
                    <a:pt x="616" y="204"/>
                    <a:pt x="621" y="205"/>
                    <a:pt x="626" y="205"/>
                  </a:cubicBezTo>
                  <a:cubicBezTo>
                    <a:pt x="638" y="205"/>
                    <a:pt x="649" y="201"/>
                    <a:pt x="657" y="194"/>
                  </a:cubicBezTo>
                  <a:cubicBezTo>
                    <a:pt x="665" y="187"/>
                    <a:pt x="669" y="178"/>
                    <a:pt x="669" y="167"/>
                  </a:cubicBezTo>
                  <a:cubicBezTo>
                    <a:pt x="669" y="150"/>
                    <a:pt x="658" y="139"/>
                    <a:pt x="636" y="131"/>
                  </a:cubicBezTo>
                  <a:cubicBezTo>
                    <a:pt x="625" y="128"/>
                    <a:pt x="617" y="125"/>
                    <a:pt x="615" y="124"/>
                  </a:cubicBezTo>
                  <a:cubicBezTo>
                    <a:pt x="612" y="122"/>
                    <a:pt x="609" y="120"/>
                    <a:pt x="607" y="117"/>
                  </a:cubicBezTo>
                  <a:cubicBezTo>
                    <a:pt x="604" y="113"/>
                    <a:pt x="602" y="109"/>
                    <a:pt x="602" y="104"/>
                  </a:cubicBezTo>
                  <a:cubicBezTo>
                    <a:pt x="602" y="98"/>
                    <a:pt x="605" y="94"/>
                    <a:pt x="609" y="90"/>
                  </a:cubicBezTo>
                  <a:cubicBezTo>
                    <a:pt x="613" y="86"/>
                    <a:pt x="618" y="84"/>
                    <a:pt x="625" y="84"/>
                  </a:cubicBezTo>
                  <a:cubicBezTo>
                    <a:pt x="633" y="84"/>
                    <a:pt x="640" y="86"/>
                    <a:pt x="647" y="90"/>
                  </a:cubicBezTo>
                  <a:cubicBezTo>
                    <a:pt x="653" y="95"/>
                    <a:pt x="658" y="100"/>
                    <a:pt x="660" y="106"/>
                  </a:cubicBezTo>
                  <a:cubicBezTo>
                    <a:pt x="661" y="109"/>
                    <a:pt x="662" y="111"/>
                    <a:pt x="663" y="111"/>
                  </a:cubicBezTo>
                  <a:cubicBezTo>
                    <a:pt x="664" y="111"/>
                    <a:pt x="665" y="110"/>
                    <a:pt x="665" y="108"/>
                  </a:cubicBezTo>
                  <a:cubicBezTo>
                    <a:pt x="665" y="107"/>
                    <a:pt x="665" y="106"/>
                    <a:pt x="664" y="104"/>
                  </a:cubicBezTo>
                  <a:cubicBezTo>
                    <a:pt x="663" y="95"/>
                    <a:pt x="663" y="95"/>
                    <a:pt x="663" y="95"/>
                  </a:cubicBezTo>
                  <a:cubicBezTo>
                    <a:pt x="662" y="90"/>
                    <a:pt x="662" y="87"/>
                    <a:pt x="662" y="86"/>
                  </a:cubicBezTo>
                  <a:cubicBezTo>
                    <a:pt x="662" y="83"/>
                    <a:pt x="661" y="81"/>
                    <a:pt x="659" y="82"/>
                  </a:cubicBezTo>
                  <a:cubicBezTo>
                    <a:pt x="659" y="82"/>
                    <a:pt x="659" y="82"/>
                    <a:pt x="658" y="82"/>
                  </a:cubicBezTo>
                  <a:cubicBezTo>
                    <a:pt x="657" y="83"/>
                    <a:pt x="657" y="83"/>
                    <a:pt x="657" y="83"/>
                  </a:cubicBezTo>
                  <a:cubicBezTo>
                    <a:pt x="656" y="84"/>
                    <a:pt x="656" y="84"/>
                    <a:pt x="655" y="84"/>
                  </a:cubicBezTo>
                  <a:cubicBezTo>
                    <a:pt x="655" y="84"/>
                    <a:pt x="654" y="84"/>
                    <a:pt x="653" y="84"/>
                  </a:cubicBezTo>
                  <a:cubicBezTo>
                    <a:pt x="647" y="81"/>
                    <a:pt x="647" y="81"/>
                    <a:pt x="647" y="81"/>
                  </a:cubicBezTo>
                  <a:cubicBezTo>
                    <a:pt x="643" y="79"/>
                    <a:pt x="638" y="78"/>
                    <a:pt x="631" y="78"/>
                  </a:cubicBezTo>
                  <a:cubicBezTo>
                    <a:pt x="620" y="78"/>
                    <a:pt x="611" y="81"/>
                    <a:pt x="603" y="87"/>
                  </a:cubicBezTo>
                  <a:close/>
                  <a:moveTo>
                    <a:pt x="700" y="87"/>
                  </a:moveTo>
                  <a:cubicBezTo>
                    <a:pt x="692" y="93"/>
                    <a:pt x="689" y="101"/>
                    <a:pt x="689" y="111"/>
                  </a:cubicBezTo>
                  <a:cubicBezTo>
                    <a:pt x="689" y="119"/>
                    <a:pt x="692" y="126"/>
                    <a:pt x="697" y="132"/>
                  </a:cubicBezTo>
                  <a:cubicBezTo>
                    <a:pt x="703" y="137"/>
                    <a:pt x="712" y="142"/>
                    <a:pt x="725" y="147"/>
                  </a:cubicBezTo>
                  <a:cubicBezTo>
                    <a:pt x="738" y="151"/>
                    <a:pt x="746" y="154"/>
                    <a:pt x="748" y="157"/>
                  </a:cubicBezTo>
                  <a:cubicBezTo>
                    <a:pt x="754" y="161"/>
                    <a:pt x="756" y="167"/>
                    <a:pt x="756" y="173"/>
                  </a:cubicBezTo>
                  <a:cubicBezTo>
                    <a:pt x="756" y="180"/>
                    <a:pt x="753" y="186"/>
                    <a:pt x="748" y="191"/>
                  </a:cubicBezTo>
                  <a:cubicBezTo>
                    <a:pt x="742" y="196"/>
                    <a:pt x="735" y="198"/>
                    <a:pt x="727" y="198"/>
                  </a:cubicBezTo>
                  <a:cubicBezTo>
                    <a:pt x="719" y="198"/>
                    <a:pt x="711" y="196"/>
                    <a:pt x="704" y="191"/>
                  </a:cubicBezTo>
                  <a:cubicBezTo>
                    <a:pt x="698" y="186"/>
                    <a:pt x="693" y="179"/>
                    <a:pt x="691" y="172"/>
                  </a:cubicBezTo>
                  <a:cubicBezTo>
                    <a:pt x="690" y="169"/>
                    <a:pt x="689" y="168"/>
                    <a:pt x="688" y="168"/>
                  </a:cubicBezTo>
                  <a:cubicBezTo>
                    <a:pt x="687" y="168"/>
                    <a:pt x="686" y="168"/>
                    <a:pt x="686" y="170"/>
                  </a:cubicBezTo>
                  <a:cubicBezTo>
                    <a:pt x="686" y="172"/>
                    <a:pt x="687" y="176"/>
                    <a:pt x="688" y="182"/>
                  </a:cubicBezTo>
                  <a:cubicBezTo>
                    <a:pt x="690" y="187"/>
                    <a:pt x="691" y="189"/>
                    <a:pt x="691" y="190"/>
                  </a:cubicBezTo>
                  <a:cubicBezTo>
                    <a:pt x="691" y="193"/>
                    <a:pt x="692" y="195"/>
                    <a:pt x="692" y="196"/>
                  </a:cubicBezTo>
                  <a:cubicBezTo>
                    <a:pt x="693" y="197"/>
                    <a:pt x="693" y="198"/>
                    <a:pt x="694" y="198"/>
                  </a:cubicBezTo>
                  <a:cubicBezTo>
                    <a:pt x="697" y="200"/>
                    <a:pt x="701" y="202"/>
                    <a:pt x="707" y="203"/>
                  </a:cubicBezTo>
                  <a:cubicBezTo>
                    <a:pt x="712" y="204"/>
                    <a:pt x="717" y="205"/>
                    <a:pt x="722" y="205"/>
                  </a:cubicBezTo>
                  <a:cubicBezTo>
                    <a:pt x="734" y="205"/>
                    <a:pt x="745" y="201"/>
                    <a:pt x="753" y="194"/>
                  </a:cubicBezTo>
                  <a:cubicBezTo>
                    <a:pt x="761" y="187"/>
                    <a:pt x="765" y="178"/>
                    <a:pt x="765" y="167"/>
                  </a:cubicBezTo>
                  <a:cubicBezTo>
                    <a:pt x="765" y="150"/>
                    <a:pt x="754" y="139"/>
                    <a:pt x="732" y="131"/>
                  </a:cubicBezTo>
                  <a:cubicBezTo>
                    <a:pt x="721" y="128"/>
                    <a:pt x="714" y="125"/>
                    <a:pt x="711" y="124"/>
                  </a:cubicBezTo>
                  <a:cubicBezTo>
                    <a:pt x="708" y="122"/>
                    <a:pt x="705" y="120"/>
                    <a:pt x="703" y="117"/>
                  </a:cubicBezTo>
                  <a:cubicBezTo>
                    <a:pt x="700" y="113"/>
                    <a:pt x="699" y="109"/>
                    <a:pt x="699" y="104"/>
                  </a:cubicBezTo>
                  <a:cubicBezTo>
                    <a:pt x="699" y="98"/>
                    <a:pt x="701" y="94"/>
                    <a:pt x="705" y="90"/>
                  </a:cubicBezTo>
                  <a:cubicBezTo>
                    <a:pt x="709" y="86"/>
                    <a:pt x="715" y="84"/>
                    <a:pt x="721" y="84"/>
                  </a:cubicBezTo>
                  <a:cubicBezTo>
                    <a:pt x="729" y="84"/>
                    <a:pt x="736" y="86"/>
                    <a:pt x="743" y="90"/>
                  </a:cubicBezTo>
                  <a:cubicBezTo>
                    <a:pt x="750" y="95"/>
                    <a:pt x="754" y="100"/>
                    <a:pt x="756" y="106"/>
                  </a:cubicBezTo>
                  <a:cubicBezTo>
                    <a:pt x="757" y="109"/>
                    <a:pt x="758" y="111"/>
                    <a:pt x="759" y="111"/>
                  </a:cubicBezTo>
                  <a:cubicBezTo>
                    <a:pt x="760" y="111"/>
                    <a:pt x="761" y="110"/>
                    <a:pt x="761" y="108"/>
                  </a:cubicBezTo>
                  <a:cubicBezTo>
                    <a:pt x="761" y="107"/>
                    <a:pt x="761" y="106"/>
                    <a:pt x="760" y="104"/>
                  </a:cubicBezTo>
                  <a:cubicBezTo>
                    <a:pt x="759" y="95"/>
                    <a:pt x="759" y="95"/>
                    <a:pt x="759" y="95"/>
                  </a:cubicBezTo>
                  <a:cubicBezTo>
                    <a:pt x="758" y="90"/>
                    <a:pt x="758" y="87"/>
                    <a:pt x="758" y="86"/>
                  </a:cubicBezTo>
                  <a:cubicBezTo>
                    <a:pt x="758" y="83"/>
                    <a:pt x="757" y="81"/>
                    <a:pt x="756" y="82"/>
                  </a:cubicBezTo>
                  <a:cubicBezTo>
                    <a:pt x="755" y="82"/>
                    <a:pt x="755" y="82"/>
                    <a:pt x="755" y="82"/>
                  </a:cubicBezTo>
                  <a:cubicBezTo>
                    <a:pt x="753" y="83"/>
                    <a:pt x="753" y="83"/>
                    <a:pt x="753" y="83"/>
                  </a:cubicBezTo>
                  <a:cubicBezTo>
                    <a:pt x="753" y="84"/>
                    <a:pt x="752" y="84"/>
                    <a:pt x="751" y="84"/>
                  </a:cubicBezTo>
                  <a:cubicBezTo>
                    <a:pt x="751" y="84"/>
                    <a:pt x="750" y="84"/>
                    <a:pt x="750" y="84"/>
                  </a:cubicBezTo>
                  <a:cubicBezTo>
                    <a:pt x="743" y="81"/>
                    <a:pt x="743" y="81"/>
                    <a:pt x="743" y="81"/>
                  </a:cubicBezTo>
                  <a:cubicBezTo>
                    <a:pt x="739" y="79"/>
                    <a:pt x="734" y="78"/>
                    <a:pt x="727" y="78"/>
                  </a:cubicBezTo>
                  <a:cubicBezTo>
                    <a:pt x="716" y="78"/>
                    <a:pt x="707" y="81"/>
                    <a:pt x="700" y="87"/>
                  </a:cubicBezTo>
                  <a:close/>
                  <a:moveTo>
                    <a:pt x="808" y="88"/>
                  </a:moveTo>
                  <a:cubicBezTo>
                    <a:pt x="809" y="87"/>
                    <a:pt x="812" y="87"/>
                    <a:pt x="815" y="87"/>
                  </a:cubicBezTo>
                  <a:cubicBezTo>
                    <a:pt x="829" y="87"/>
                    <a:pt x="829" y="87"/>
                    <a:pt x="829" y="87"/>
                  </a:cubicBezTo>
                  <a:cubicBezTo>
                    <a:pt x="838" y="87"/>
                    <a:pt x="845" y="87"/>
                    <a:pt x="848" y="88"/>
                  </a:cubicBezTo>
                  <a:cubicBezTo>
                    <a:pt x="852" y="89"/>
                    <a:pt x="854" y="91"/>
                    <a:pt x="855" y="94"/>
                  </a:cubicBezTo>
                  <a:cubicBezTo>
                    <a:pt x="856" y="95"/>
                    <a:pt x="856" y="97"/>
                    <a:pt x="856" y="99"/>
                  </a:cubicBezTo>
                  <a:cubicBezTo>
                    <a:pt x="856" y="101"/>
                    <a:pt x="856" y="101"/>
                    <a:pt x="856" y="101"/>
                  </a:cubicBezTo>
                  <a:cubicBezTo>
                    <a:pt x="856" y="103"/>
                    <a:pt x="857" y="104"/>
                    <a:pt x="858" y="104"/>
                  </a:cubicBezTo>
                  <a:cubicBezTo>
                    <a:pt x="859" y="104"/>
                    <a:pt x="860" y="104"/>
                    <a:pt x="860" y="103"/>
                  </a:cubicBezTo>
                  <a:cubicBezTo>
                    <a:pt x="860" y="102"/>
                    <a:pt x="860" y="100"/>
                    <a:pt x="861" y="96"/>
                  </a:cubicBezTo>
                  <a:cubicBezTo>
                    <a:pt x="861" y="91"/>
                    <a:pt x="861" y="91"/>
                    <a:pt x="861" y="91"/>
                  </a:cubicBezTo>
                  <a:cubicBezTo>
                    <a:pt x="861" y="87"/>
                    <a:pt x="862" y="85"/>
                    <a:pt x="862" y="84"/>
                  </a:cubicBezTo>
                  <a:cubicBezTo>
                    <a:pt x="862" y="83"/>
                    <a:pt x="862" y="82"/>
                    <a:pt x="862" y="82"/>
                  </a:cubicBezTo>
                  <a:cubicBezTo>
                    <a:pt x="862" y="80"/>
                    <a:pt x="861" y="79"/>
                    <a:pt x="859" y="79"/>
                  </a:cubicBezTo>
                  <a:cubicBezTo>
                    <a:pt x="858" y="79"/>
                    <a:pt x="857" y="79"/>
                    <a:pt x="856" y="80"/>
                  </a:cubicBezTo>
                  <a:cubicBezTo>
                    <a:pt x="855" y="80"/>
                    <a:pt x="853" y="80"/>
                    <a:pt x="849" y="80"/>
                  </a:cubicBezTo>
                  <a:cubicBezTo>
                    <a:pt x="837" y="81"/>
                    <a:pt x="837" y="81"/>
                    <a:pt x="837" y="81"/>
                  </a:cubicBezTo>
                  <a:cubicBezTo>
                    <a:pt x="831" y="81"/>
                    <a:pt x="824" y="81"/>
                    <a:pt x="817" y="81"/>
                  </a:cubicBezTo>
                  <a:cubicBezTo>
                    <a:pt x="805" y="81"/>
                    <a:pt x="795" y="81"/>
                    <a:pt x="787" y="80"/>
                  </a:cubicBezTo>
                  <a:cubicBezTo>
                    <a:pt x="784" y="79"/>
                    <a:pt x="782" y="79"/>
                    <a:pt x="781" y="79"/>
                  </a:cubicBezTo>
                  <a:cubicBezTo>
                    <a:pt x="778" y="79"/>
                    <a:pt x="777" y="80"/>
                    <a:pt x="777" y="82"/>
                  </a:cubicBezTo>
                  <a:cubicBezTo>
                    <a:pt x="777" y="83"/>
                    <a:pt x="777" y="83"/>
                    <a:pt x="779" y="83"/>
                  </a:cubicBezTo>
                  <a:cubicBezTo>
                    <a:pt x="785" y="83"/>
                    <a:pt x="788" y="85"/>
                    <a:pt x="790" y="88"/>
                  </a:cubicBezTo>
                  <a:cubicBezTo>
                    <a:pt x="792" y="91"/>
                    <a:pt x="793" y="96"/>
                    <a:pt x="793" y="105"/>
                  </a:cubicBezTo>
                  <a:cubicBezTo>
                    <a:pt x="793" y="180"/>
                    <a:pt x="793" y="180"/>
                    <a:pt x="793" y="180"/>
                  </a:cubicBezTo>
                  <a:cubicBezTo>
                    <a:pt x="793" y="186"/>
                    <a:pt x="793" y="186"/>
                    <a:pt x="793" y="186"/>
                  </a:cubicBezTo>
                  <a:cubicBezTo>
                    <a:pt x="793" y="193"/>
                    <a:pt x="791" y="198"/>
                    <a:pt x="786" y="199"/>
                  </a:cubicBezTo>
                  <a:cubicBezTo>
                    <a:pt x="783" y="200"/>
                    <a:pt x="783" y="200"/>
                    <a:pt x="783" y="200"/>
                  </a:cubicBezTo>
                  <a:cubicBezTo>
                    <a:pt x="781" y="200"/>
                    <a:pt x="781" y="201"/>
                    <a:pt x="781" y="202"/>
                  </a:cubicBezTo>
                  <a:cubicBezTo>
                    <a:pt x="781" y="203"/>
                    <a:pt x="782" y="204"/>
                    <a:pt x="783" y="204"/>
                  </a:cubicBezTo>
                  <a:cubicBezTo>
                    <a:pt x="784" y="204"/>
                    <a:pt x="786" y="204"/>
                    <a:pt x="788" y="203"/>
                  </a:cubicBezTo>
                  <a:cubicBezTo>
                    <a:pt x="792" y="202"/>
                    <a:pt x="800" y="202"/>
                    <a:pt x="810" y="202"/>
                  </a:cubicBezTo>
                  <a:cubicBezTo>
                    <a:pt x="818" y="202"/>
                    <a:pt x="827" y="203"/>
                    <a:pt x="838" y="204"/>
                  </a:cubicBezTo>
                  <a:cubicBezTo>
                    <a:pt x="841" y="204"/>
                    <a:pt x="844" y="204"/>
                    <a:pt x="845" y="204"/>
                  </a:cubicBezTo>
                  <a:cubicBezTo>
                    <a:pt x="853" y="204"/>
                    <a:pt x="860" y="201"/>
                    <a:pt x="865" y="194"/>
                  </a:cubicBezTo>
                  <a:cubicBezTo>
                    <a:pt x="870" y="189"/>
                    <a:pt x="872" y="185"/>
                    <a:pt x="872" y="181"/>
                  </a:cubicBezTo>
                  <a:cubicBezTo>
                    <a:pt x="872" y="179"/>
                    <a:pt x="871" y="178"/>
                    <a:pt x="870" y="178"/>
                  </a:cubicBezTo>
                  <a:cubicBezTo>
                    <a:pt x="869" y="178"/>
                    <a:pt x="869" y="179"/>
                    <a:pt x="868" y="180"/>
                  </a:cubicBezTo>
                  <a:cubicBezTo>
                    <a:pt x="861" y="190"/>
                    <a:pt x="846" y="196"/>
                    <a:pt x="823" y="196"/>
                  </a:cubicBezTo>
                  <a:cubicBezTo>
                    <a:pt x="816" y="196"/>
                    <a:pt x="811" y="195"/>
                    <a:pt x="809" y="194"/>
                  </a:cubicBezTo>
                  <a:cubicBezTo>
                    <a:pt x="807" y="193"/>
                    <a:pt x="807" y="189"/>
                    <a:pt x="807" y="184"/>
                  </a:cubicBezTo>
                  <a:cubicBezTo>
                    <a:pt x="807" y="151"/>
                    <a:pt x="807" y="151"/>
                    <a:pt x="807" y="151"/>
                  </a:cubicBezTo>
                  <a:cubicBezTo>
                    <a:pt x="806" y="149"/>
                    <a:pt x="806" y="149"/>
                    <a:pt x="806" y="149"/>
                  </a:cubicBezTo>
                  <a:cubicBezTo>
                    <a:pt x="806" y="147"/>
                    <a:pt x="807" y="146"/>
                    <a:pt x="808" y="145"/>
                  </a:cubicBezTo>
                  <a:cubicBezTo>
                    <a:pt x="809" y="144"/>
                    <a:pt x="811" y="144"/>
                    <a:pt x="814" y="144"/>
                  </a:cubicBezTo>
                  <a:cubicBezTo>
                    <a:pt x="833" y="144"/>
                    <a:pt x="833" y="144"/>
                    <a:pt x="833" y="144"/>
                  </a:cubicBezTo>
                  <a:cubicBezTo>
                    <a:pt x="839" y="144"/>
                    <a:pt x="842" y="145"/>
                    <a:pt x="844" y="146"/>
                  </a:cubicBezTo>
                  <a:cubicBezTo>
                    <a:pt x="846" y="148"/>
                    <a:pt x="848" y="150"/>
                    <a:pt x="849" y="154"/>
                  </a:cubicBezTo>
                  <a:cubicBezTo>
                    <a:pt x="849" y="157"/>
                    <a:pt x="849" y="157"/>
                    <a:pt x="849" y="157"/>
                  </a:cubicBezTo>
                  <a:cubicBezTo>
                    <a:pt x="849" y="158"/>
                    <a:pt x="850" y="159"/>
                    <a:pt x="851" y="159"/>
                  </a:cubicBezTo>
                  <a:cubicBezTo>
                    <a:pt x="853" y="159"/>
                    <a:pt x="853" y="158"/>
                    <a:pt x="853" y="157"/>
                  </a:cubicBezTo>
                  <a:cubicBezTo>
                    <a:pt x="853" y="156"/>
                    <a:pt x="853" y="155"/>
                    <a:pt x="853" y="154"/>
                  </a:cubicBezTo>
                  <a:cubicBezTo>
                    <a:pt x="853" y="150"/>
                    <a:pt x="852" y="147"/>
                    <a:pt x="852" y="143"/>
                  </a:cubicBezTo>
                  <a:cubicBezTo>
                    <a:pt x="852" y="138"/>
                    <a:pt x="853" y="133"/>
                    <a:pt x="853" y="127"/>
                  </a:cubicBezTo>
                  <a:cubicBezTo>
                    <a:pt x="853" y="127"/>
                    <a:pt x="853" y="126"/>
                    <a:pt x="853" y="125"/>
                  </a:cubicBezTo>
                  <a:cubicBezTo>
                    <a:pt x="853" y="124"/>
                    <a:pt x="853" y="123"/>
                    <a:pt x="852" y="123"/>
                  </a:cubicBezTo>
                  <a:cubicBezTo>
                    <a:pt x="850" y="123"/>
                    <a:pt x="850" y="124"/>
                    <a:pt x="849" y="125"/>
                  </a:cubicBezTo>
                  <a:cubicBezTo>
                    <a:pt x="849" y="129"/>
                    <a:pt x="848" y="132"/>
                    <a:pt x="847" y="133"/>
                  </a:cubicBezTo>
                  <a:cubicBezTo>
                    <a:pt x="846" y="134"/>
                    <a:pt x="844" y="135"/>
                    <a:pt x="840" y="135"/>
                  </a:cubicBezTo>
                  <a:cubicBezTo>
                    <a:pt x="837" y="136"/>
                    <a:pt x="832" y="136"/>
                    <a:pt x="826" y="136"/>
                  </a:cubicBezTo>
                  <a:cubicBezTo>
                    <a:pt x="812" y="136"/>
                    <a:pt x="812" y="136"/>
                    <a:pt x="812" y="136"/>
                  </a:cubicBezTo>
                  <a:cubicBezTo>
                    <a:pt x="809" y="136"/>
                    <a:pt x="808" y="136"/>
                    <a:pt x="807" y="136"/>
                  </a:cubicBezTo>
                  <a:cubicBezTo>
                    <a:pt x="807" y="135"/>
                    <a:pt x="807" y="133"/>
                    <a:pt x="807" y="131"/>
                  </a:cubicBezTo>
                  <a:cubicBezTo>
                    <a:pt x="807" y="95"/>
                    <a:pt x="807" y="95"/>
                    <a:pt x="807" y="95"/>
                  </a:cubicBezTo>
                  <a:cubicBezTo>
                    <a:pt x="807" y="91"/>
                    <a:pt x="807" y="89"/>
                    <a:pt x="808" y="88"/>
                  </a:cubicBezTo>
                  <a:close/>
                  <a:moveTo>
                    <a:pt x="910" y="88"/>
                  </a:moveTo>
                  <a:cubicBezTo>
                    <a:pt x="912" y="87"/>
                    <a:pt x="914" y="87"/>
                    <a:pt x="918" y="87"/>
                  </a:cubicBezTo>
                  <a:cubicBezTo>
                    <a:pt x="932" y="87"/>
                    <a:pt x="932" y="87"/>
                    <a:pt x="932" y="87"/>
                  </a:cubicBezTo>
                  <a:cubicBezTo>
                    <a:pt x="941" y="87"/>
                    <a:pt x="947" y="87"/>
                    <a:pt x="951" y="88"/>
                  </a:cubicBezTo>
                  <a:cubicBezTo>
                    <a:pt x="954" y="89"/>
                    <a:pt x="956" y="91"/>
                    <a:pt x="957" y="94"/>
                  </a:cubicBezTo>
                  <a:cubicBezTo>
                    <a:pt x="958" y="95"/>
                    <a:pt x="959" y="97"/>
                    <a:pt x="959" y="99"/>
                  </a:cubicBezTo>
                  <a:cubicBezTo>
                    <a:pt x="959" y="101"/>
                    <a:pt x="959" y="101"/>
                    <a:pt x="959" y="101"/>
                  </a:cubicBezTo>
                  <a:cubicBezTo>
                    <a:pt x="959" y="103"/>
                    <a:pt x="959" y="104"/>
                    <a:pt x="960" y="104"/>
                  </a:cubicBezTo>
                  <a:cubicBezTo>
                    <a:pt x="961" y="104"/>
                    <a:pt x="962" y="104"/>
                    <a:pt x="962" y="103"/>
                  </a:cubicBezTo>
                  <a:cubicBezTo>
                    <a:pt x="963" y="102"/>
                    <a:pt x="963" y="100"/>
                    <a:pt x="963" y="96"/>
                  </a:cubicBezTo>
                  <a:cubicBezTo>
                    <a:pt x="964" y="91"/>
                    <a:pt x="964" y="91"/>
                    <a:pt x="964" y="91"/>
                  </a:cubicBezTo>
                  <a:cubicBezTo>
                    <a:pt x="964" y="87"/>
                    <a:pt x="964" y="85"/>
                    <a:pt x="964" y="84"/>
                  </a:cubicBezTo>
                  <a:cubicBezTo>
                    <a:pt x="964" y="83"/>
                    <a:pt x="965" y="82"/>
                    <a:pt x="965" y="82"/>
                  </a:cubicBezTo>
                  <a:cubicBezTo>
                    <a:pt x="965" y="80"/>
                    <a:pt x="964" y="79"/>
                    <a:pt x="962" y="79"/>
                  </a:cubicBezTo>
                  <a:cubicBezTo>
                    <a:pt x="961" y="79"/>
                    <a:pt x="960" y="79"/>
                    <a:pt x="958" y="80"/>
                  </a:cubicBezTo>
                  <a:cubicBezTo>
                    <a:pt x="957" y="80"/>
                    <a:pt x="955" y="80"/>
                    <a:pt x="952" y="80"/>
                  </a:cubicBezTo>
                  <a:cubicBezTo>
                    <a:pt x="939" y="81"/>
                    <a:pt x="939" y="81"/>
                    <a:pt x="939" y="81"/>
                  </a:cubicBezTo>
                  <a:cubicBezTo>
                    <a:pt x="933" y="81"/>
                    <a:pt x="927" y="81"/>
                    <a:pt x="920" y="81"/>
                  </a:cubicBezTo>
                  <a:cubicBezTo>
                    <a:pt x="908" y="81"/>
                    <a:pt x="897" y="81"/>
                    <a:pt x="889" y="80"/>
                  </a:cubicBezTo>
                  <a:cubicBezTo>
                    <a:pt x="886" y="79"/>
                    <a:pt x="884" y="79"/>
                    <a:pt x="883" y="79"/>
                  </a:cubicBezTo>
                  <a:cubicBezTo>
                    <a:pt x="880" y="79"/>
                    <a:pt x="879" y="80"/>
                    <a:pt x="879" y="82"/>
                  </a:cubicBezTo>
                  <a:cubicBezTo>
                    <a:pt x="879" y="83"/>
                    <a:pt x="880" y="83"/>
                    <a:pt x="881" y="83"/>
                  </a:cubicBezTo>
                  <a:cubicBezTo>
                    <a:pt x="887" y="83"/>
                    <a:pt x="891" y="85"/>
                    <a:pt x="892" y="88"/>
                  </a:cubicBezTo>
                  <a:cubicBezTo>
                    <a:pt x="894" y="91"/>
                    <a:pt x="895" y="96"/>
                    <a:pt x="895" y="105"/>
                  </a:cubicBezTo>
                  <a:cubicBezTo>
                    <a:pt x="895" y="180"/>
                    <a:pt x="895" y="180"/>
                    <a:pt x="895" y="180"/>
                  </a:cubicBezTo>
                  <a:cubicBezTo>
                    <a:pt x="895" y="186"/>
                    <a:pt x="895" y="186"/>
                    <a:pt x="895" y="186"/>
                  </a:cubicBezTo>
                  <a:cubicBezTo>
                    <a:pt x="895" y="193"/>
                    <a:pt x="893" y="198"/>
                    <a:pt x="889" y="199"/>
                  </a:cubicBezTo>
                  <a:cubicBezTo>
                    <a:pt x="885" y="200"/>
                    <a:pt x="885" y="200"/>
                    <a:pt x="885" y="200"/>
                  </a:cubicBezTo>
                  <a:cubicBezTo>
                    <a:pt x="884" y="200"/>
                    <a:pt x="883" y="201"/>
                    <a:pt x="883" y="202"/>
                  </a:cubicBezTo>
                  <a:cubicBezTo>
                    <a:pt x="883" y="203"/>
                    <a:pt x="884" y="204"/>
                    <a:pt x="886" y="204"/>
                  </a:cubicBezTo>
                  <a:cubicBezTo>
                    <a:pt x="887" y="204"/>
                    <a:pt x="888" y="204"/>
                    <a:pt x="890" y="203"/>
                  </a:cubicBezTo>
                  <a:cubicBezTo>
                    <a:pt x="895" y="202"/>
                    <a:pt x="902" y="202"/>
                    <a:pt x="913" y="202"/>
                  </a:cubicBezTo>
                  <a:cubicBezTo>
                    <a:pt x="920" y="202"/>
                    <a:pt x="929" y="203"/>
                    <a:pt x="941" y="204"/>
                  </a:cubicBezTo>
                  <a:cubicBezTo>
                    <a:pt x="944" y="204"/>
                    <a:pt x="946" y="204"/>
                    <a:pt x="948" y="204"/>
                  </a:cubicBezTo>
                  <a:cubicBezTo>
                    <a:pt x="956" y="204"/>
                    <a:pt x="962" y="201"/>
                    <a:pt x="968" y="194"/>
                  </a:cubicBezTo>
                  <a:cubicBezTo>
                    <a:pt x="972" y="189"/>
                    <a:pt x="974" y="185"/>
                    <a:pt x="974" y="181"/>
                  </a:cubicBezTo>
                  <a:cubicBezTo>
                    <a:pt x="974" y="179"/>
                    <a:pt x="974" y="178"/>
                    <a:pt x="972" y="178"/>
                  </a:cubicBezTo>
                  <a:cubicBezTo>
                    <a:pt x="972" y="178"/>
                    <a:pt x="971" y="179"/>
                    <a:pt x="970" y="180"/>
                  </a:cubicBezTo>
                  <a:cubicBezTo>
                    <a:pt x="964" y="190"/>
                    <a:pt x="949" y="196"/>
                    <a:pt x="925" y="196"/>
                  </a:cubicBezTo>
                  <a:cubicBezTo>
                    <a:pt x="918" y="196"/>
                    <a:pt x="913" y="195"/>
                    <a:pt x="912" y="194"/>
                  </a:cubicBezTo>
                  <a:cubicBezTo>
                    <a:pt x="910" y="193"/>
                    <a:pt x="909" y="189"/>
                    <a:pt x="909" y="184"/>
                  </a:cubicBezTo>
                  <a:cubicBezTo>
                    <a:pt x="909" y="151"/>
                    <a:pt x="909" y="151"/>
                    <a:pt x="909" y="151"/>
                  </a:cubicBezTo>
                  <a:cubicBezTo>
                    <a:pt x="909" y="149"/>
                    <a:pt x="909" y="149"/>
                    <a:pt x="909" y="149"/>
                  </a:cubicBezTo>
                  <a:cubicBezTo>
                    <a:pt x="909" y="147"/>
                    <a:pt x="909" y="146"/>
                    <a:pt x="910" y="145"/>
                  </a:cubicBezTo>
                  <a:cubicBezTo>
                    <a:pt x="911" y="144"/>
                    <a:pt x="913" y="144"/>
                    <a:pt x="916" y="144"/>
                  </a:cubicBezTo>
                  <a:cubicBezTo>
                    <a:pt x="936" y="144"/>
                    <a:pt x="936" y="144"/>
                    <a:pt x="936" y="144"/>
                  </a:cubicBezTo>
                  <a:cubicBezTo>
                    <a:pt x="941" y="144"/>
                    <a:pt x="945" y="145"/>
                    <a:pt x="947" y="146"/>
                  </a:cubicBezTo>
                  <a:cubicBezTo>
                    <a:pt x="949" y="148"/>
                    <a:pt x="950" y="150"/>
                    <a:pt x="951" y="154"/>
                  </a:cubicBezTo>
                  <a:cubicBezTo>
                    <a:pt x="951" y="157"/>
                    <a:pt x="951" y="157"/>
                    <a:pt x="951" y="157"/>
                  </a:cubicBezTo>
                  <a:cubicBezTo>
                    <a:pt x="952" y="158"/>
                    <a:pt x="952" y="159"/>
                    <a:pt x="954" y="159"/>
                  </a:cubicBezTo>
                  <a:cubicBezTo>
                    <a:pt x="955" y="159"/>
                    <a:pt x="955" y="158"/>
                    <a:pt x="955" y="157"/>
                  </a:cubicBezTo>
                  <a:cubicBezTo>
                    <a:pt x="955" y="156"/>
                    <a:pt x="955" y="155"/>
                    <a:pt x="955" y="154"/>
                  </a:cubicBezTo>
                  <a:cubicBezTo>
                    <a:pt x="955" y="150"/>
                    <a:pt x="955" y="147"/>
                    <a:pt x="955" y="143"/>
                  </a:cubicBezTo>
                  <a:cubicBezTo>
                    <a:pt x="955" y="138"/>
                    <a:pt x="955" y="133"/>
                    <a:pt x="956" y="127"/>
                  </a:cubicBezTo>
                  <a:cubicBezTo>
                    <a:pt x="956" y="127"/>
                    <a:pt x="956" y="126"/>
                    <a:pt x="956" y="125"/>
                  </a:cubicBezTo>
                  <a:cubicBezTo>
                    <a:pt x="956" y="124"/>
                    <a:pt x="955" y="123"/>
                    <a:pt x="954" y="123"/>
                  </a:cubicBezTo>
                  <a:cubicBezTo>
                    <a:pt x="953" y="123"/>
                    <a:pt x="952" y="124"/>
                    <a:pt x="952" y="125"/>
                  </a:cubicBezTo>
                  <a:cubicBezTo>
                    <a:pt x="951" y="129"/>
                    <a:pt x="950" y="132"/>
                    <a:pt x="949" y="133"/>
                  </a:cubicBezTo>
                  <a:cubicBezTo>
                    <a:pt x="948" y="134"/>
                    <a:pt x="946" y="135"/>
                    <a:pt x="943" y="135"/>
                  </a:cubicBezTo>
                  <a:cubicBezTo>
                    <a:pt x="939" y="136"/>
                    <a:pt x="934" y="136"/>
                    <a:pt x="928" y="136"/>
                  </a:cubicBezTo>
                  <a:cubicBezTo>
                    <a:pt x="914" y="136"/>
                    <a:pt x="914" y="136"/>
                    <a:pt x="914" y="136"/>
                  </a:cubicBezTo>
                  <a:cubicBezTo>
                    <a:pt x="912" y="136"/>
                    <a:pt x="910" y="136"/>
                    <a:pt x="910" y="136"/>
                  </a:cubicBezTo>
                  <a:cubicBezTo>
                    <a:pt x="909" y="135"/>
                    <a:pt x="909" y="133"/>
                    <a:pt x="909" y="131"/>
                  </a:cubicBezTo>
                  <a:cubicBezTo>
                    <a:pt x="909" y="95"/>
                    <a:pt x="909" y="95"/>
                    <a:pt x="909" y="95"/>
                  </a:cubicBezTo>
                  <a:cubicBezTo>
                    <a:pt x="909" y="91"/>
                    <a:pt x="909" y="89"/>
                    <a:pt x="910" y="88"/>
                  </a:cubicBezTo>
                  <a:close/>
                  <a:moveTo>
                    <a:pt x="32" y="6"/>
                  </a:moveTo>
                  <a:cubicBezTo>
                    <a:pt x="33" y="5"/>
                    <a:pt x="35" y="5"/>
                    <a:pt x="39" y="5"/>
                  </a:cubicBezTo>
                  <a:cubicBezTo>
                    <a:pt x="42" y="5"/>
                    <a:pt x="44" y="5"/>
                    <a:pt x="46" y="7"/>
                  </a:cubicBezTo>
                  <a:cubicBezTo>
                    <a:pt x="47" y="8"/>
                    <a:pt x="48" y="9"/>
                    <a:pt x="49" y="12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3"/>
                    <a:pt x="51" y="12"/>
                  </a:cubicBezTo>
                  <a:cubicBezTo>
                    <a:pt x="51" y="11"/>
                    <a:pt x="51" y="10"/>
                    <a:pt x="51" y="9"/>
                  </a:cubicBezTo>
                  <a:cubicBezTo>
                    <a:pt x="51" y="7"/>
                    <a:pt x="51" y="6"/>
                    <a:pt x="51" y="6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50" y="1"/>
                    <a:pt x="48" y="1"/>
                  </a:cubicBezTo>
                  <a:cubicBezTo>
                    <a:pt x="48" y="1"/>
                    <a:pt x="47" y="1"/>
                    <a:pt x="46" y="1"/>
                  </a:cubicBezTo>
                  <a:cubicBezTo>
                    <a:pt x="39" y="1"/>
                    <a:pt x="32" y="2"/>
                    <a:pt x="2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1"/>
                    <a:pt x="5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2" y="16"/>
                    <a:pt x="2" y="16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1"/>
                    <a:pt x="4" y="9"/>
                    <a:pt x="5" y="8"/>
                  </a:cubicBezTo>
                  <a:cubicBezTo>
                    <a:pt x="5" y="7"/>
                    <a:pt x="6" y="7"/>
                    <a:pt x="7" y="6"/>
                  </a:cubicBezTo>
                  <a:cubicBezTo>
                    <a:pt x="9" y="5"/>
                    <a:pt x="13" y="5"/>
                    <a:pt x="18" y="5"/>
                  </a:cubicBezTo>
                  <a:cubicBezTo>
                    <a:pt x="20" y="5"/>
                    <a:pt x="21" y="6"/>
                    <a:pt x="21" y="8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7"/>
                    <a:pt x="21" y="49"/>
                    <a:pt x="20" y="50"/>
                  </a:cubicBezTo>
                  <a:cubicBezTo>
                    <a:pt x="19" y="51"/>
                    <a:pt x="17" y="52"/>
                    <a:pt x="15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4"/>
                  </a:cubicBezTo>
                  <a:cubicBezTo>
                    <a:pt x="13" y="54"/>
                    <a:pt x="14" y="55"/>
                    <a:pt x="14" y="55"/>
                  </a:cubicBezTo>
                  <a:cubicBezTo>
                    <a:pt x="15" y="55"/>
                    <a:pt x="15" y="55"/>
                    <a:pt x="16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9" y="54"/>
                  </a:cubicBezTo>
                  <a:cubicBezTo>
                    <a:pt x="29" y="54"/>
                    <a:pt x="30" y="54"/>
                    <a:pt x="30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2"/>
                    <a:pt x="39" y="52"/>
                  </a:cubicBezTo>
                  <a:cubicBezTo>
                    <a:pt x="36" y="52"/>
                    <a:pt x="33" y="51"/>
                    <a:pt x="32" y="49"/>
                  </a:cubicBezTo>
                  <a:cubicBezTo>
                    <a:pt x="31" y="47"/>
                    <a:pt x="30" y="44"/>
                    <a:pt x="30" y="4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1" y="6"/>
                    <a:pt x="32" y="6"/>
                  </a:cubicBezTo>
                  <a:close/>
                  <a:moveTo>
                    <a:pt x="108" y="28"/>
                  </a:moveTo>
                  <a:cubicBezTo>
                    <a:pt x="108" y="29"/>
                    <a:pt x="108" y="31"/>
                    <a:pt x="108" y="33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3" y="52"/>
                  </a:cubicBezTo>
                  <a:cubicBezTo>
                    <a:pt x="103" y="52"/>
                    <a:pt x="102" y="53"/>
                    <a:pt x="102" y="53"/>
                  </a:cubicBezTo>
                  <a:cubicBezTo>
                    <a:pt x="102" y="54"/>
                    <a:pt x="103" y="54"/>
                    <a:pt x="104" y="54"/>
                  </a:cubicBezTo>
                  <a:cubicBezTo>
                    <a:pt x="104" y="54"/>
                    <a:pt x="105" y="54"/>
                    <a:pt x="107" y="54"/>
                  </a:cubicBezTo>
                  <a:cubicBezTo>
                    <a:pt x="109" y="54"/>
                    <a:pt x="111" y="54"/>
                    <a:pt x="113" y="54"/>
                  </a:cubicBezTo>
                  <a:cubicBezTo>
                    <a:pt x="116" y="54"/>
                    <a:pt x="118" y="54"/>
                    <a:pt x="121" y="54"/>
                  </a:cubicBezTo>
                  <a:cubicBezTo>
                    <a:pt x="123" y="54"/>
                    <a:pt x="124" y="54"/>
                    <a:pt x="124" y="54"/>
                  </a:cubicBezTo>
                  <a:cubicBezTo>
                    <a:pt x="126" y="54"/>
                    <a:pt x="126" y="54"/>
                    <a:pt x="126" y="53"/>
                  </a:cubicBezTo>
                  <a:cubicBezTo>
                    <a:pt x="126" y="53"/>
                    <a:pt x="126" y="52"/>
                    <a:pt x="125" y="52"/>
                  </a:cubicBezTo>
                  <a:cubicBezTo>
                    <a:pt x="122" y="52"/>
                    <a:pt x="120" y="51"/>
                    <a:pt x="119" y="50"/>
                  </a:cubicBezTo>
                  <a:cubicBezTo>
                    <a:pt x="118" y="48"/>
                    <a:pt x="117" y="46"/>
                    <a:pt x="117" y="42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5"/>
                    <a:pt x="119" y="3"/>
                    <a:pt x="122" y="3"/>
                  </a:cubicBezTo>
                  <a:cubicBezTo>
                    <a:pt x="123" y="3"/>
                    <a:pt x="123" y="2"/>
                    <a:pt x="123" y="2"/>
                  </a:cubicBezTo>
                  <a:cubicBezTo>
                    <a:pt x="123" y="1"/>
                    <a:pt x="122" y="1"/>
                    <a:pt x="122" y="1"/>
                  </a:cubicBezTo>
                  <a:cubicBezTo>
                    <a:pt x="121" y="1"/>
                    <a:pt x="119" y="1"/>
                    <a:pt x="117" y="1"/>
                  </a:cubicBezTo>
                  <a:cubicBezTo>
                    <a:pt x="114" y="1"/>
                    <a:pt x="112" y="1"/>
                    <a:pt x="111" y="1"/>
                  </a:cubicBezTo>
                  <a:cubicBezTo>
                    <a:pt x="108" y="1"/>
                    <a:pt x="106" y="1"/>
                    <a:pt x="104" y="1"/>
                  </a:cubicBezTo>
                  <a:cubicBezTo>
                    <a:pt x="103" y="1"/>
                    <a:pt x="102" y="1"/>
                    <a:pt x="101" y="1"/>
                  </a:cubicBezTo>
                  <a:cubicBezTo>
                    <a:pt x="100" y="1"/>
                    <a:pt x="100" y="1"/>
                    <a:pt x="100" y="2"/>
                  </a:cubicBezTo>
                  <a:cubicBezTo>
                    <a:pt x="100" y="2"/>
                    <a:pt x="100" y="3"/>
                    <a:pt x="101" y="3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6" y="4"/>
                    <a:pt x="108" y="6"/>
                    <a:pt x="108" y="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20"/>
                    <a:pt x="108" y="22"/>
                    <a:pt x="108" y="23"/>
                  </a:cubicBezTo>
                  <a:cubicBezTo>
                    <a:pt x="107" y="23"/>
                    <a:pt x="106" y="24"/>
                    <a:pt x="105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5" y="24"/>
                    <a:pt x="83" y="24"/>
                    <a:pt x="83" y="23"/>
                  </a:cubicBezTo>
                  <a:cubicBezTo>
                    <a:pt x="83" y="23"/>
                    <a:pt x="82" y="21"/>
                    <a:pt x="82" y="18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5"/>
                    <a:pt x="84" y="3"/>
                    <a:pt x="87" y="3"/>
                  </a:cubicBezTo>
                  <a:cubicBezTo>
                    <a:pt x="88" y="3"/>
                    <a:pt x="88" y="2"/>
                    <a:pt x="88" y="2"/>
                  </a:cubicBezTo>
                  <a:cubicBezTo>
                    <a:pt x="88" y="1"/>
                    <a:pt x="88" y="1"/>
                    <a:pt x="87" y="1"/>
                  </a:cubicBezTo>
                  <a:cubicBezTo>
                    <a:pt x="86" y="1"/>
                    <a:pt x="84" y="1"/>
                    <a:pt x="82" y="1"/>
                  </a:cubicBezTo>
                  <a:cubicBezTo>
                    <a:pt x="79" y="1"/>
                    <a:pt x="77" y="1"/>
                    <a:pt x="76" y="1"/>
                  </a:cubicBezTo>
                  <a:cubicBezTo>
                    <a:pt x="74" y="1"/>
                    <a:pt x="71" y="1"/>
                    <a:pt x="69" y="1"/>
                  </a:cubicBezTo>
                  <a:cubicBezTo>
                    <a:pt x="68" y="1"/>
                    <a:pt x="67" y="1"/>
                    <a:pt x="66" y="1"/>
                  </a:cubicBezTo>
                  <a:cubicBezTo>
                    <a:pt x="66" y="1"/>
                    <a:pt x="65" y="1"/>
                    <a:pt x="65" y="2"/>
                  </a:cubicBezTo>
                  <a:cubicBezTo>
                    <a:pt x="65" y="2"/>
                    <a:pt x="66" y="3"/>
                    <a:pt x="66" y="3"/>
                  </a:cubicBezTo>
                  <a:cubicBezTo>
                    <a:pt x="69" y="3"/>
                    <a:pt x="71" y="4"/>
                    <a:pt x="72" y="5"/>
                  </a:cubicBezTo>
                  <a:cubicBezTo>
                    <a:pt x="73" y="6"/>
                    <a:pt x="73" y="7"/>
                    <a:pt x="73" y="9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8"/>
                    <a:pt x="72" y="50"/>
                  </a:cubicBezTo>
                  <a:cubicBezTo>
                    <a:pt x="72" y="51"/>
                    <a:pt x="70" y="52"/>
                    <a:pt x="69" y="52"/>
                  </a:cubicBezTo>
                  <a:cubicBezTo>
                    <a:pt x="68" y="52"/>
                    <a:pt x="68" y="53"/>
                    <a:pt x="68" y="53"/>
                  </a:cubicBezTo>
                  <a:cubicBezTo>
                    <a:pt x="68" y="54"/>
                    <a:pt x="68" y="54"/>
                    <a:pt x="69" y="54"/>
                  </a:cubicBezTo>
                  <a:cubicBezTo>
                    <a:pt x="69" y="54"/>
                    <a:pt x="70" y="54"/>
                    <a:pt x="72" y="54"/>
                  </a:cubicBezTo>
                  <a:cubicBezTo>
                    <a:pt x="74" y="54"/>
                    <a:pt x="77" y="54"/>
                    <a:pt x="78" y="54"/>
                  </a:cubicBezTo>
                  <a:cubicBezTo>
                    <a:pt x="81" y="54"/>
                    <a:pt x="84" y="54"/>
                    <a:pt x="87" y="54"/>
                  </a:cubicBezTo>
                  <a:cubicBezTo>
                    <a:pt x="88" y="54"/>
                    <a:pt x="89" y="54"/>
                    <a:pt x="89" y="54"/>
                  </a:cubicBezTo>
                  <a:cubicBezTo>
                    <a:pt x="91" y="54"/>
                    <a:pt x="91" y="54"/>
                    <a:pt x="91" y="53"/>
                  </a:cubicBezTo>
                  <a:cubicBezTo>
                    <a:pt x="91" y="53"/>
                    <a:pt x="91" y="52"/>
                    <a:pt x="90" y="52"/>
                  </a:cubicBezTo>
                  <a:cubicBezTo>
                    <a:pt x="87" y="52"/>
                    <a:pt x="85" y="51"/>
                    <a:pt x="84" y="50"/>
                  </a:cubicBezTo>
                  <a:cubicBezTo>
                    <a:pt x="83" y="48"/>
                    <a:pt x="82" y="46"/>
                    <a:pt x="82" y="4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0"/>
                    <a:pt x="83" y="29"/>
                    <a:pt x="83" y="28"/>
                  </a:cubicBezTo>
                  <a:cubicBezTo>
                    <a:pt x="83" y="28"/>
                    <a:pt x="85" y="28"/>
                    <a:pt x="86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6" y="28"/>
                    <a:pt x="107" y="28"/>
                    <a:pt x="108" y="28"/>
                  </a:cubicBezTo>
                  <a:close/>
                  <a:moveTo>
                    <a:pt x="157" y="8"/>
                  </a:moveTo>
                  <a:cubicBezTo>
                    <a:pt x="157" y="6"/>
                    <a:pt x="157" y="5"/>
                    <a:pt x="159" y="4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70" y="4"/>
                    <a:pt x="173" y="5"/>
                    <a:pt x="175" y="6"/>
                  </a:cubicBezTo>
                  <a:cubicBezTo>
                    <a:pt x="177" y="7"/>
                    <a:pt x="178" y="9"/>
                    <a:pt x="178" y="11"/>
                  </a:cubicBezTo>
                  <a:cubicBezTo>
                    <a:pt x="178" y="13"/>
                    <a:pt x="178" y="13"/>
                    <a:pt x="179" y="13"/>
                  </a:cubicBezTo>
                  <a:cubicBezTo>
                    <a:pt x="180" y="13"/>
                    <a:pt x="180" y="12"/>
                    <a:pt x="180" y="10"/>
                  </a:cubicBezTo>
                  <a:cubicBezTo>
                    <a:pt x="180" y="9"/>
                    <a:pt x="180" y="8"/>
                    <a:pt x="180" y="5"/>
                  </a:cubicBezTo>
                  <a:cubicBezTo>
                    <a:pt x="180" y="4"/>
                    <a:pt x="180" y="3"/>
                    <a:pt x="180" y="2"/>
                  </a:cubicBezTo>
                  <a:cubicBezTo>
                    <a:pt x="180" y="1"/>
                    <a:pt x="179" y="1"/>
                    <a:pt x="179" y="1"/>
                  </a:cubicBezTo>
                  <a:cubicBezTo>
                    <a:pt x="179" y="1"/>
                    <a:pt x="178" y="1"/>
                    <a:pt x="178" y="1"/>
                  </a:cubicBezTo>
                  <a:cubicBezTo>
                    <a:pt x="176" y="1"/>
                    <a:pt x="171" y="1"/>
                    <a:pt x="16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2" y="1"/>
                    <a:pt x="142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0" y="1"/>
                    <a:pt x="140" y="1"/>
                    <a:pt x="140" y="2"/>
                  </a:cubicBezTo>
                  <a:cubicBezTo>
                    <a:pt x="140" y="2"/>
                    <a:pt x="140" y="3"/>
                    <a:pt x="141" y="3"/>
                  </a:cubicBezTo>
                  <a:cubicBezTo>
                    <a:pt x="144" y="3"/>
                    <a:pt x="145" y="4"/>
                    <a:pt x="146" y="5"/>
                  </a:cubicBezTo>
                  <a:cubicBezTo>
                    <a:pt x="147" y="6"/>
                    <a:pt x="148" y="8"/>
                    <a:pt x="148" y="1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8" y="44"/>
                    <a:pt x="148" y="46"/>
                    <a:pt x="147" y="47"/>
                  </a:cubicBezTo>
                  <a:cubicBezTo>
                    <a:pt x="147" y="49"/>
                    <a:pt x="147" y="50"/>
                    <a:pt x="146" y="51"/>
                  </a:cubicBezTo>
                  <a:cubicBezTo>
                    <a:pt x="146" y="51"/>
                    <a:pt x="145" y="52"/>
                    <a:pt x="143" y="52"/>
                  </a:cubicBezTo>
                  <a:cubicBezTo>
                    <a:pt x="143" y="53"/>
                    <a:pt x="142" y="53"/>
                    <a:pt x="142" y="54"/>
                  </a:cubicBezTo>
                  <a:cubicBezTo>
                    <a:pt x="142" y="54"/>
                    <a:pt x="143" y="54"/>
                    <a:pt x="143" y="54"/>
                  </a:cubicBezTo>
                  <a:cubicBezTo>
                    <a:pt x="144" y="54"/>
                    <a:pt x="145" y="54"/>
                    <a:pt x="146" y="54"/>
                  </a:cubicBezTo>
                  <a:cubicBezTo>
                    <a:pt x="149" y="54"/>
                    <a:pt x="152" y="54"/>
                    <a:pt x="154" y="54"/>
                  </a:cubicBezTo>
                  <a:cubicBezTo>
                    <a:pt x="157" y="54"/>
                    <a:pt x="159" y="54"/>
                    <a:pt x="161" y="54"/>
                  </a:cubicBezTo>
                  <a:cubicBezTo>
                    <a:pt x="165" y="55"/>
                    <a:pt x="165" y="55"/>
                    <a:pt x="165" y="55"/>
                  </a:cubicBezTo>
                  <a:cubicBezTo>
                    <a:pt x="167" y="55"/>
                    <a:pt x="169" y="55"/>
                    <a:pt x="171" y="55"/>
                  </a:cubicBezTo>
                  <a:cubicBezTo>
                    <a:pt x="174" y="55"/>
                    <a:pt x="176" y="54"/>
                    <a:pt x="178" y="54"/>
                  </a:cubicBezTo>
                  <a:cubicBezTo>
                    <a:pt x="179" y="53"/>
                    <a:pt x="181" y="51"/>
                    <a:pt x="182" y="49"/>
                  </a:cubicBezTo>
                  <a:cubicBezTo>
                    <a:pt x="183" y="47"/>
                    <a:pt x="184" y="44"/>
                    <a:pt x="184" y="42"/>
                  </a:cubicBezTo>
                  <a:cubicBezTo>
                    <a:pt x="184" y="42"/>
                    <a:pt x="184" y="41"/>
                    <a:pt x="184" y="41"/>
                  </a:cubicBezTo>
                  <a:cubicBezTo>
                    <a:pt x="184" y="41"/>
                    <a:pt x="183" y="41"/>
                    <a:pt x="183" y="41"/>
                  </a:cubicBezTo>
                  <a:cubicBezTo>
                    <a:pt x="183" y="41"/>
                    <a:pt x="183" y="41"/>
                    <a:pt x="183" y="41"/>
                  </a:cubicBezTo>
                  <a:cubicBezTo>
                    <a:pt x="179" y="48"/>
                    <a:pt x="172" y="51"/>
                    <a:pt x="162" y="51"/>
                  </a:cubicBezTo>
                  <a:cubicBezTo>
                    <a:pt x="161" y="51"/>
                    <a:pt x="160" y="51"/>
                    <a:pt x="159" y="50"/>
                  </a:cubicBezTo>
                  <a:cubicBezTo>
                    <a:pt x="159" y="50"/>
                    <a:pt x="158" y="49"/>
                    <a:pt x="158" y="48"/>
                  </a:cubicBezTo>
                  <a:cubicBezTo>
                    <a:pt x="157" y="46"/>
                    <a:pt x="157" y="44"/>
                    <a:pt x="157" y="4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4"/>
                    <a:pt x="157" y="32"/>
                    <a:pt x="157" y="30"/>
                  </a:cubicBezTo>
                  <a:cubicBezTo>
                    <a:pt x="157" y="29"/>
                    <a:pt x="157" y="28"/>
                    <a:pt x="158" y="28"/>
                  </a:cubicBezTo>
                  <a:cubicBezTo>
                    <a:pt x="158" y="28"/>
                    <a:pt x="159" y="28"/>
                    <a:pt x="160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6" y="28"/>
                    <a:pt x="168" y="28"/>
                    <a:pt x="169" y="28"/>
                  </a:cubicBezTo>
                  <a:cubicBezTo>
                    <a:pt x="170" y="28"/>
                    <a:pt x="170" y="28"/>
                    <a:pt x="171" y="29"/>
                  </a:cubicBezTo>
                  <a:cubicBezTo>
                    <a:pt x="172" y="30"/>
                    <a:pt x="173" y="32"/>
                    <a:pt x="173" y="34"/>
                  </a:cubicBezTo>
                  <a:cubicBezTo>
                    <a:pt x="174" y="35"/>
                    <a:pt x="174" y="36"/>
                    <a:pt x="175" y="36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5"/>
                    <a:pt x="175" y="35"/>
                    <a:pt x="175" y="35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1"/>
                    <a:pt x="175" y="29"/>
                    <a:pt x="175" y="27"/>
                  </a:cubicBezTo>
                  <a:cubicBezTo>
                    <a:pt x="175" y="24"/>
                    <a:pt x="175" y="22"/>
                    <a:pt x="175" y="21"/>
                  </a:cubicBezTo>
                  <a:cubicBezTo>
                    <a:pt x="175" y="21"/>
                    <a:pt x="175" y="20"/>
                    <a:pt x="175" y="20"/>
                  </a:cubicBezTo>
                  <a:cubicBezTo>
                    <a:pt x="175" y="19"/>
                    <a:pt x="175" y="18"/>
                    <a:pt x="175" y="18"/>
                  </a:cubicBezTo>
                  <a:cubicBezTo>
                    <a:pt x="175" y="17"/>
                    <a:pt x="175" y="17"/>
                    <a:pt x="174" y="17"/>
                  </a:cubicBezTo>
                  <a:cubicBezTo>
                    <a:pt x="174" y="17"/>
                    <a:pt x="173" y="17"/>
                    <a:pt x="173" y="18"/>
                  </a:cubicBezTo>
                  <a:cubicBezTo>
                    <a:pt x="172" y="20"/>
                    <a:pt x="172" y="20"/>
                    <a:pt x="172" y="20"/>
                  </a:cubicBezTo>
                  <a:cubicBezTo>
                    <a:pt x="171" y="22"/>
                    <a:pt x="169" y="24"/>
                    <a:pt x="166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8" y="24"/>
                    <a:pt x="157" y="23"/>
                  </a:cubicBezTo>
                  <a:cubicBezTo>
                    <a:pt x="157" y="22"/>
                    <a:pt x="157" y="21"/>
                    <a:pt x="157" y="1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8"/>
                    <a:pt x="157" y="8"/>
                    <a:pt x="157" y="8"/>
                  </a:cubicBezTo>
                  <a:close/>
                  <a:moveTo>
                    <a:pt x="270" y="2"/>
                  </a:moveTo>
                  <a:cubicBezTo>
                    <a:pt x="270" y="2"/>
                    <a:pt x="271" y="3"/>
                    <a:pt x="272" y="3"/>
                  </a:cubicBezTo>
                  <a:cubicBezTo>
                    <a:pt x="274" y="3"/>
                    <a:pt x="276" y="3"/>
                    <a:pt x="277" y="5"/>
                  </a:cubicBezTo>
                  <a:cubicBezTo>
                    <a:pt x="279" y="6"/>
                    <a:pt x="279" y="8"/>
                    <a:pt x="280" y="10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0" y="29"/>
                    <a:pt x="279" y="34"/>
                    <a:pt x="278" y="38"/>
                  </a:cubicBezTo>
                  <a:cubicBezTo>
                    <a:pt x="278" y="42"/>
                    <a:pt x="276" y="45"/>
                    <a:pt x="274" y="47"/>
                  </a:cubicBezTo>
                  <a:cubicBezTo>
                    <a:pt x="271" y="50"/>
                    <a:pt x="267" y="51"/>
                    <a:pt x="262" y="51"/>
                  </a:cubicBezTo>
                  <a:cubicBezTo>
                    <a:pt x="257" y="51"/>
                    <a:pt x="253" y="50"/>
                    <a:pt x="250" y="47"/>
                  </a:cubicBezTo>
                  <a:cubicBezTo>
                    <a:pt x="248" y="45"/>
                    <a:pt x="246" y="43"/>
                    <a:pt x="246" y="40"/>
                  </a:cubicBezTo>
                  <a:cubicBezTo>
                    <a:pt x="245" y="37"/>
                    <a:pt x="245" y="33"/>
                    <a:pt x="245" y="27"/>
                  </a:cubicBezTo>
                  <a:cubicBezTo>
                    <a:pt x="245" y="20"/>
                    <a:pt x="245" y="20"/>
                    <a:pt x="245" y="20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5" y="7"/>
                    <a:pt x="246" y="6"/>
                    <a:pt x="246" y="5"/>
                  </a:cubicBezTo>
                  <a:cubicBezTo>
                    <a:pt x="247" y="4"/>
                    <a:pt x="248" y="3"/>
                    <a:pt x="249" y="3"/>
                  </a:cubicBezTo>
                  <a:cubicBezTo>
                    <a:pt x="250" y="3"/>
                    <a:pt x="251" y="3"/>
                    <a:pt x="251" y="3"/>
                  </a:cubicBezTo>
                  <a:cubicBezTo>
                    <a:pt x="251" y="2"/>
                    <a:pt x="251" y="2"/>
                    <a:pt x="251" y="2"/>
                  </a:cubicBezTo>
                  <a:cubicBezTo>
                    <a:pt x="251" y="1"/>
                    <a:pt x="251" y="1"/>
                    <a:pt x="249" y="1"/>
                  </a:cubicBezTo>
                  <a:cubicBezTo>
                    <a:pt x="249" y="1"/>
                    <a:pt x="248" y="1"/>
                    <a:pt x="247" y="1"/>
                  </a:cubicBezTo>
                  <a:cubicBezTo>
                    <a:pt x="244" y="1"/>
                    <a:pt x="241" y="1"/>
                    <a:pt x="238" y="1"/>
                  </a:cubicBezTo>
                  <a:cubicBezTo>
                    <a:pt x="236" y="1"/>
                    <a:pt x="234" y="1"/>
                    <a:pt x="231" y="1"/>
                  </a:cubicBezTo>
                  <a:cubicBezTo>
                    <a:pt x="230" y="1"/>
                    <a:pt x="229" y="1"/>
                    <a:pt x="229" y="1"/>
                  </a:cubicBezTo>
                  <a:cubicBezTo>
                    <a:pt x="228" y="1"/>
                    <a:pt x="228" y="1"/>
                    <a:pt x="228" y="2"/>
                  </a:cubicBezTo>
                  <a:cubicBezTo>
                    <a:pt x="228" y="2"/>
                    <a:pt x="228" y="3"/>
                    <a:pt x="229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5"/>
                    <a:pt x="235" y="5"/>
                    <a:pt x="236" y="6"/>
                  </a:cubicBezTo>
                  <a:cubicBezTo>
                    <a:pt x="236" y="7"/>
                    <a:pt x="236" y="8"/>
                    <a:pt x="236" y="10"/>
                  </a:cubicBezTo>
                  <a:cubicBezTo>
                    <a:pt x="236" y="17"/>
                    <a:pt x="236" y="17"/>
                    <a:pt x="236" y="17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41"/>
                    <a:pt x="238" y="48"/>
                    <a:pt x="243" y="51"/>
                  </a:cubicBezTo>
                  <a:cubicBezTo>
                    <a:pt x="247" y="54"/>
                    <a:pt x="252" y="55"/>
                    <a:pt x="259" y="55"/>
                  </a:cubicBezTo>
                  <a:cubicBezTo>
                    <a:pt x="268" y="55"/>
                    <a:pt x="275" y="52"/>
                    <a:pt x="279" y="46"/>
                  </a:cubicBezTo>
                  <a:cubicBezTo>
                    <a:pt x="280" y="44"/>
                    <a:pt x="281" y="40"/>
                    <a:pt x="282" y="36"/>
                  </a:cubicBezTo>
                  <a:cubicBezTo>
                    <a:pt x="283" y="31"/>
                    <a:pt x="283" y="25"/>
                    <a:pt x="283" y="17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283" y="5"/>
                    <a:pt x="284" y="3"/>
                    <a:pt x="286" y="3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9" y="2"/>
                    <a:pt x="289" y="2"/>
                  </a:cubicBezTo>
                  <a:cubicBezTo>
                    <a:pt x="289" y="1"/>
                    <a:pt x="288" y="1"/>
                    <a:pt x="288" y="1"/>
                  </a:cubicBezTo>
                  <a:cubicBezTo>
                    <a:pt x="287" y="1"/>
                    <a:pt x="287" y="1"/>
                    <a:pt x="286" y="1"/>
                  </a:cubicBezTo>
                  <a:cubicBezTo>
                    <a:pt x="285" y="1"/>
                    <a:pt x="284" y="1"/>
                    <a:pt x="283" y="1"/>
                  </a:cubicBezTo>
                  <a:cubicBezTo>
                    <a:pt x="279" y="1"/>
                    <a:pt x="279" y="1"/>
                    <a:pt x="279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3" y="1"/>
                    <a:pt x="272" y="1"/>
                    <a:pt x="272" y="1"/>
                  </a:cubicBezTo>
                  <a:cubicBezTo>
                    <a:pt x="272" y="1"/>
                    <a:pt x="271" y="1"/>
                    <a:pt x="271" y="1"/>
                  </a:cubicBezTo>
                  <a:cubicBezTo>
                    <a:pt x="271" y="1"/>
                    <a:pt x="270" y="1"/>
                    <a:pt x="270" y="2"/>
                  </a:cubicBezTo>
                  <a:cubicBezTo>
                    <a:pt x="270" y="2"/>
                    <a:pt x="270" y="2"/>
                    <a:pt x="270" y="2"/>
                  </a:cubicBezTo>
                  <a:close/>
                  <a:moveTo>
                    <a:pt x="325" y="8"/>
                  </a:moveTo>
                  <a:cubicBezTo>
                    <a:pt x="322" y="4"/>
                    <a:pt x="322" y="4"/>
                    <a:pt x="322" y="4"/>
                  </a:cubicBezTo>
                  <a:cubicBezTo>
                    <a:pt x="321" y="3"/>
                    <a:pt x="320" y="2"/>
                    <a:pt x="320" y="1"/>
                  </a:cubicBezTo>
                  <a:cubicBezTo>
                    <a:pt x="319" y="1"/>
                    <a:pt x="318" y="1"/>
                    <a:pt x="318" y="1"/>
                  </a:cubicBezTo>
                  <a:cubicBezTo>
                    <a:pt x="317" y="1"/>
                    <a:pt x="316" y="1"/>
                    <a:pt x="315" y="1"/>
                  </a:cubicBezTo>
                  <a:cubicBezTo>
                    <a:pt x="313" y="1"/>
                    <a:pt x="311" y="1"/>
                    <a:pt x="309" y="1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4" y="1"/>
                    <a:pt x="303" y="1"/>
                    <a:pt x="303" y="2"/>
                  </a:cubicBezTo>
                  <a:cubicBezTo>
                    <a:pt x="303" y="3"/>
                    <a:pt x="304" y="3"/>
                    <a:pt x="305" y="3"/>
                  </a:cubicBezTo>
                  <a:cubicBezTo>
                    <a:pt x="310" y="4"/>
                    <a:pt x="313" y="8"/>
                    <a:pt x="313" y="16"/>
                  </a:cubicBezTo>
                  <a:cubicBezTo>
                    <a:pt x="313" y="33"/>
                    <a:pt x="313" y="33"/>
                    <a:pt x="313" y="3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5"/>
                    <a:pt x="313" y="47"/>
                    <a:pt x="312" y="49"/>
                  </a:cubicBezTo>
                  <a:cubicBezTo>
                    <a:pt x="311" y="51"/>
                    <a:pt x="310" y="52"/>
                    <a:pt x="308" y="52"/>
                  </a:cubicBezTo>
                  <a:cubicBezTo>
                    <a:pt x="307" y="53"/>
                    <a:pt x="307" y="53"/>
                    <a:pt x="307" y="54"/>
                  </a:cubicBezTo>
                  <a:cubicBezTo>
                    <a:pt x="307" y="54"/>
                    <a:pt x="307" y="55"/>
                    <a:pt x="308" y="55"/>
                  </a:cubicBezTo>
                  <a:cubicBezTo>
                    <a:pt x="308" y="55"/>
                    <a:pt x="309" y="54"/>
                    <a:pt x="310" y="54"/>
                  </a:cubicBezTo>
                  <a:cubicBezTo>
                    <a:pt x="312" y="54"/>
                    <a:pt x="314" y="54"/>
                    <a:pt x="317" y="54"/>
                  </a:cubicBezTo>
                  <a:cubicBezTo>
                    <a:pt x="319" y="54"/>
                    <a:pt x="322" y="54"/>
                    <a:pt x="324" y="54"/>
                  </a:cubicBezTo>
                  <a:cubicBezTo>
                    <a:pt x="325" y="54"/>
                    <a:pt x="325" y="54"/>
                    <a:pt x="325" y="54"/>
                  </a:cubicBezTo>
                  <a:cubicBezTo>
                    <a:pt x="326" y="54"/>
                    <a:pt x="327" y="54"/>
                    <a:pt x="327" y="53"/>
                  </a:cubicBezTo>
                  <a:cubicBezTo>
                    <a:pt x="327" y="53"/>
                    <a:pt x="326" y="52"/>
                    <a:pt x="325" y="52"/>
                  </a:cubicBezTo>
                  <a:cubicBezTo>
                    <a:pt x="321" y="52"/>
                    <a:pt x="319" y="50"/>
                    <a:pt x="318" y="47"/>
                  </a:cubicBezTo>
                  <a:cubicBezTo>
                    <a:pt x="317" y="45"/>
                    <a:pt x="317" y="39"/>
                    <a:pt x="317" y="31"/>
                  </a:cubicBezTo>
                  <a:cubicBezTo>
                    <a:pt x="317" y="16"/>
                    <a:pt x="317" y="16"/>
                    <a:pt x="317" y="16"/>
                  </a:cubicBezTo>
                  <a:cubicBezTo>
                    <a:pt x="317" y="15"/>
                    <a:pt x="317" y="15"/>
                    <a:pt x="317" y="15"/>
                  </a:cubicBezTo>
                  <a:cubicBezTo>
                    <a:pt x="317" y="14"/>
                    <a:pt x="317" y="13"/>
                    <a:pt x="318" y="13"/>
                  </a:cubicBezTo>
                  <a:cubicBezTo>
                    <a:pt x="318" y="13"/>
                    <a:pt x="318" y="14"/>
                    <a:pt x="319" y="14"/>
                  </a:cubicBezTo>
                  <a:cubicBezTo>
                    <a:pt x="354" y="54"/>
                    <a:pt x="354" y="54"/>
                    <a:pt x="354" y="54"/>
                  </a:cubicBezTo>
                  <a:cubicBezTo>
                    <a:pt x="355" y="54"/>
                    <a:pt x="355" y="54"/>
                    <a:pt x="356" y="54"/>
                  </a:cubicBezTo>
                  <a:cubicBezTo>
                    <a:pt x="356" y="54"/>
                    <a:pt x="356" y="54"/>
                    <a:pt x="356" y="53"/>
                  </a:cubicBezTo>
                  <a:cubicBezTo>
                    <a:pt x="356" y="49"/>
                    <a:pt x="356" y="49"/>
                    <a:pt x="356" y="49"/>
                  </a:cubicBezTo>
                  <a:cubicBezTo>
                    <a:pt x="356" y="46"/>
                    <a:pt x="356" y="46"/>
                    <a:pt x="356" y="46"/>
                  </a:cubicBezTo>
                  <a:cubicBezTo>
                    <a:pt x="356" y="41"/>
                    <a:pt x="356" y="41"/>
                    <a:pt x="356" y="41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7" y="14"/>
                    <a:pt x="357" y="14"/>
                    <a:pt x="357" y="14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57" y="6"/>
                    <a:pt x="359" y="3"/>
                    <a:pt x="362" y="3"/>
                  </a:cubicBezTo>
                  <a:cubicBezTo>
                    <a:pt x="363" y="3"/>
                    <a:pt x="363" y="2"/>
                    <a:pt x="363" y="2"/>
                  </a:cubicBezTo>
                  <a:cubicBezTo>
                    <a:pt x="363" y="1"/>
                    <a:pt x="363" y="1"/>
                    <a:pt x="362" y="1"/>
                  </a:cubicBezTo>
                  <a:cubicBezTo>
                    <a:pt x="362" y="1"/>
                    <a:pt x="361" y="1"/>
                    <a:pt x="361" y="1"/>
                  </a:cubicBezTo>
                  <a:cubicBezTo>
                    <a:pt x="357" y="1"/>
                    <a:pt x="354" y="1"/>
                    <a:pt x="352" y="1"/>
                  </a:cubicBezTo>
                  <a:cubicBezTo>
                    <a:pt x="351" y="1"/>
                    <a:pt x="350" y="1"/>
                    <a:pt x="349" y="1"/>
                  </a:cubicBezTo>
                  <a:cubicBezTo>
                    <a:pt x="347" y="1"/>
                    <a:pt x="345" y="1"/>
                    <a:pt x="344" y="1"/>
                  </a:cubicBezTo>
                  <a:cubicBezTo>
                    <a:pt x="344" y="1"/>
                    <a:pt x="343" y="1"/>
                    <a:pt x="343" y="2"/>
                  </a:cubicBezTo>
                  <a:cubicBezTo>
                    <a:pt x="343" y="2"/>
                    <a:pt x="344" y="3"/>
                    <a:pt x="345" y="3"/>
                  </a:cubicBezTo>
                  <a:cubicBezTo>
                    <a:pt x="348" y="3"/>
                    <a:pt x="351" y="4"/>
                    <a:pt x="352" y="6"/>
                  </a:cubicBezTo>
                  <a:cubicBezTo>
                    <a:pt x="353" y="8"/>
                    <a:pt x="354" y="13"/>
                    <a:pt x="354" y="19"/>
                  </a:cubicBezTo>
                  <a:cubicBezTo>
                    <a:pt x="354" y="24"/>
                    <a:pt x="354" y="29"/>
                    <a:pt x="353" y="35"/>
                  </a:cubicBezTo>
                  <a:cubicBezTo>
                    <a:pt x="353" y="37"/>
                    <a:pt x="353" y="37"/>
                    <a:pt x="352" y="37"/>
                  </a:cubicBezTo>
                  <a:cubicBezTo>
                    <a:pt x="352" y="37"/>
                    <a:pt x="351" y="36"/>
                    <a:pt x="349" y="34"/>
                  </a:cubicBezTo>
                  <a:cubicBezTo>
                    <a:pt x="348" y="33"/>
                    <a:pt x="348" y="33"/>
                    <a:pt x="348" y="33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7" y="10"/>
                    <a:pt x="326" y="9"/>
                    <a:pt x="325" y="8"/>
                  </a:cubicBezTo>
                  <a:cubicBezTo>
                    <a:pt x="325" y="8"/>
                    <a:pt x="325" y="8"/>
                    <a:pt x="325" y="8"/>
                  </a:cubicBezTo>
                  <a:close/>
                  <a:moveTo>
                    <a:pt x="396" y="9"/>
                  </a:moveTo>
                  <a:cubicBezTo>
                    <a:pt x="396" y="7"/>
                    <a:pt x="396" y="5"/>
                    <a:pt x="397" y="5"/>
                  </a:cubicBezTo>
                  <a:cubicBezTo>
                    <a:pt x="397" y="4"/>
                    <a:pt x="398" y="3"/>
                    <a:pt x="400" y="3"/>
                  </a:cubicBezTo>
                  <a:cubicBezTo>
                    <a:pt x="401" y="3"/>
                    <a:pt x="401" y="3"/>
                    <a:pt x="401" y="3"/>
                  </a:cubicBezTo>
                  <a:cubicBezTo>
                    <a:pt x="401" y="3"/>
                    <a:pt x="401" y="2"/>
                    <a:pt x="401" y="2"/>
                  </a:cubicBezTo>
                  <a:cubicBezTo>
                    <a:pt x="401" y="1"/>
                    <a:pt x="401" y="1"/>
                    <a:pt x="400" y="1"/>
                  </a:cubicBezTo>
                  <a:cubicBezTo>
                    <a:pt x="399" y="1"/>
                    <a:pt x="397" y="1"/>
                    <a:pt x="394" y="1"/>
                  </a:cubicBezTo>
                  <a:cubicBezTo>
                    <a:pt x="391" y="1"/>
                    <a:pt x="391" y="1"/>
                    <a:pt x="391" y="1"/>
                  </a:cubicBezTo>
                  <a:cubicBezTo>
                    <a:pt x="389" y="1"/>
                    <a:pt x="387" y="2"/>
                    <a:pt x="386" y="2"/>
                  </a:cubicBezTo>
                  <a:cubicBezTo>
                    <a:pt x="383" y="2"/>
                    <a:pt x="382" y="1"/>
                    <a:pt x="381" y="1"/>
                  </a:cubicBezTo>
                  <a:cubicBezTo>
                    <a:pt x="380" y="1"/>
                    <a:pt x="379" y="1"/>
                    <a:pt x="379" y="1"/>
                  </a:cubicBezTo>
                  <a:cubicBezTo>
                    <a:pt x="378" y="1"/>
                    <a:pt x="378" y="1"/>
                    <a:pt x="378" y="2"/>
                  </a:cubicBezTo>
                  <a:cubicBezTo>
                    <a:pt x="378" y="2"/>
                    <a:pt x="378" y="3"/>
                    <a:pt x="378" y="3"/>
                  </a:cubicBezTo>
                  <a:cubicBezTo>
                    <a:pt x="379" y="3"/>
                    <a:pt x="380" y="3"/>
                    <a:pt x="381" y="4"/>
                  </a:cubicBezTo>
                  <a:cubicBezTo>
                    <a:pt x="383" y="4"/>
                    <a:pt x="385" y="5"/>
                    <a:pt x="386" y="6"/>
                  </a:cubicBezTo>
                  <a:cubicBezTo>
                    <a:pt x="386" y="7"/>
                    <a:pt x="387" y="8"/>
                    <a:pt x="387" y="11"/>
                  </a:cubicBezTo>
                  <a:cubicBezTo>
                    <a:pt x="387" y="42"/>
                    <a:pt x="387" y="42"/>
                    <a:pt x="387" y="42"/>
                  </a:cubicBezTo>
                  <a:cubicBezTo>
                    <a:pt x="387" y="45"/>
                    <a:pt x="387" y="45"/>
                    <a:pt x="387" y="45"/>
                  </a:cubicBezTo>
                  <a:cubicBezTo>
                    <a:pt x="387" y="47"/>
                    <a:pt x="386" y="49"/>
                    <a:pt x="386" y="50"/>
                  </a:cubicBezTo>
                  <a:cubicBezTo>
                    <a:pt x="385" y="51"/>
                    <a:pt x="384" y="52"/>
                    <a:pt x="382" y="52"/>
                  </a:cubicBezTo>
                  <a:cubicBezTo>
                    <a:pt x="381" y="53"/>
                    <a:pt x="381" y="53"/>
                    <a:pt x="381" y="53"/>
                  </a:cubicBezTo>
                  <a:cubicBezTo>
                    <a:pt x="381" y="54"/>
                    <a:pt x="381" y="54"/>
                    <a:pt x="381" y="54"/>
                  </a:cubicBezTo>
                  <a:cubicBezTo>
                    <a:pt x="381" y="54"/>
                    <a:pt x="382" y="54"/>
                    <a:pt x="382" y="54"/>
                  </a:cubicBezTo>
                  <a:cubicBezTo>
                    <a:pt x="383" y="54"/>
                    <a:pt x="384" y="54"/>
                    <a:pt x="385" y="54"/>
                  </a:cubicBezTo>
                  <a:cubicBezTo>
                    <a:pt x="386" y="54"/>
                    <a:pt x="389" y="54"/>
                    <a:pt x="391" y="54"/>
                  </a:cubicBezTo>
                  <a:cubicBezTo>
                    <a:pt x="393" y="54"/>
                    <a:pt x="396" y="54"/>
                    <a:pt x="399" y="54"/>
                  </a:cubicBezTo>
                  <a:cubicBezTo>
                    <a:pt x="401" y="54"/>
                    <a:pt x="402" y="54"/>
                    <a:pt x="402" y="54"/>
                  </a:cubicBezTo>
                  <a:cubicBezTo>
                    <a:pt x="404" y="54"/>
                    <a:pt x="405" y="54"/>
                    <a:pt x="405" y="53"/>
                  </a:cubicBezTo>
                  <a:cubicBezTo>
                    <a:pt x="405" y="53"/>
                    <a:pt x="404" y="52"/>
                    <a:pt x="403" y="52"/>
                  </a:cubicBezTo>
                  <a:cubicBezTo>
                    <a:pt x="401" y="52"/>
                    <a:pt x="400" y="52"/>
                    <a:pt x="398" y="51"/>
                  </a:cubicBezTo>
                  <a:cubicBezTo>
                    <a:pt x="397" y="49"/>
                    <a:pt x="396" y="48"/>
                    <a:pt x="396" y="46"/>
                  </a:cubicBezTo>
                  <a:cubicBezTo>
                    <a:pt x="396" y="42"/>
                    <a:pt x="396" y="42"/>
                    <a:pt x="396" y="42"/>
                  </a:cubicBezTo>
                  <a:cubicBezTo>
                    <a:pt x="396" y="9"/>
                    <a:pt x="396" y="9"/>
                    <a:pt x="396" y="9"/>
                  </a:cubicBezTo>
                  <a:close/>
                  <a:moveTo>
                    <a:pt x="434" y="6"/>
                  </a:moveTo>
                  <a:cubicBezTo>
                    <a:pt x="434" y="4"/>
                    <a:pt x="435" y="3"/>
                    <a:pt x="437" y="3"/>
                  </a:cubicBezTo>
                  <a:cubicBezTo>
                    <a:pt x="438" y="3"/>
                    <a:pt x="438" y="2"/>
                    <a:pt x="438" y="2"/>
                  </a:cubicBezTo>
                  <a:cubicBezTo>
                    <a:pt x="438" y="1"/>
                    <a:pt x="438" y="1"/>
                    <a:pt x="437" y="1"/>
                  </a:cubicBezTo>
                  <a:cubicBezTo>
                    <a:pt x="437" y="1"/>
                    <a:pt x="436" y="1"/>
                    <a:pt x="434" y="1"/>
                  </a:cubicBezTo>
                  <a:cubicBezTo>
                    <a:pt x="430" y="1"/>
                    <a:pt x="430" y="1"/>
                    <a:pt x="430" y="1"/>
                  </a:cubicBezTo>
                  <a:cubicBezTo>
                    <a:pt x="423" y="1"/>
                    <a:pt x="423" y="1"/>
                    <a:pt x="423" y="1"/>
                  </a:cubicBezTo>
                  <a:cubicBezTo>
                    <a:pt x="422" y="1"/>
                    <a:pt x="420" y="1"/>
                    <a:pt x="419" y="1"/>
                  </a:cubicBezTo>
                  <a:cubicBezTo>
                    <a:pt x="418" y="1"/>
                    <a:pt x="418" y="1"/>
                    <a:pt x="418" y="1"/>
                  </a:cubicBezTo>
                  <a:cubicBezTo>
                    <a:pt x="417" y="1"/>
                    <a:pt x="417" y="1"/>
                    <a:pt x="417" y="2"/>
                  </a:cubicBezTo>
                  <a:cubicBezTo>
                    <a:pt x="417" y="2"/>
                    <a:pt x="417" y="3"/>
                    <a:pt x="418" y="3"/>
                  </a:cubicBezTo>
                  <a:cubicBezTo>
                    <a:pt x="420" y="3"/>
                    <a:pt x="421" y="4"/>
                    <a:pt x="422" y="6"/>
                  </a:cubicBezTo>
                  <a:cubicBezTo>
                    <a:pt x="423" y="7"/>
                    <a:pt x="425" y="10"/>
                    <a:pt x="427" y="15"/>
                  </a:cubicBezTo>
                  <a:cubicBezTo>
                    <a:pt x="428" y="19"/>
                    <a:pt x="430" y="24"/>
                    <a:pt x="432" y="29"/>
                  </a:cubicBezTo>
                  <a:cubicBezTo>
                    <a:pt x="442" y="50"/>
                    <a:pt x="442" y="50"/>
                    <a:pt x="442" y="50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3" y="54"/>
                    <a:pt x="443" y="54"/>
                    <a:pt x="443" y="54"/>
                  </a:cubicBezTo>
                  <a:cubicBezTo>
                    <a:pt x="444" y="55"/>
                    <a:pt x="444" y="55"/>
                    <a:pt x="445" y="55"/>
                  </a:cubicBezTo>
                  <a:cubicBezTo>
                    <a:pt x="445" y="55"/>
                    <a:pt x="446" y="55"/>
                    <a:pt x="446" y="53"/>
                  </a:cubicBezTo>
                  <a:cubicBezTo>
                    <a:pt x="447" y="53"/>
                    <a:pt x="447" y="51"/>
                    <a:pt x="449" y="48"/>
                  </a:cubicBezTo>
                  <a:cubicBezTo>
                    <a:pt x="449" y="48"/>
                    <a:pt x="450" y="46"/>
                    <a:pt x="452" y="41"/>
                  </a:cubicBezTo>
                  <a:cubicBezTo>
                    <a:pt x="459" y="26"/>
                    <a:pt x="459" y="26"/>
                    <a:pt x="459" y="26"/>
                  </a:cubicBezTo>
                  <a:cubicBezTo>
                    <a:pt x="465" y="13"/>
                    <a:pt x="465" y="13"/>
                    <a:pt x="465" y="13"/>
                  </a:cubicBezTo>
                  <a:cubicBezTo>
                    <a:pt x="466" y="9"/>
                    <a:pt x="468" y="6"/>
                    <a:pt x="469" y="5"/>
                  </a:cubicBezTo>
                  <a:cubicBezTo>
                    <a:pt x="470" y="4"/>
                    <a:pt x="471" y="3"/>
                    <a:pt x="472" y="3"/>
                  </a:cubicBezTo>
                  <a:cubicBezTo>
                    <a:pt x="473" y="2"/>
                    <a:pt x="474" y="2"/>
                    <a:pt x="474" y="1"/>
                  </a:cubicBezTo>
                  <a:cubicBezTo>
                    <a:pt x="474" y="1"/>
                    <a:pt x="473" y="0"/>
                    <a:pt x="473" y="0"/>
                  </a:cubicBezTo>
                  <a:cubicBezTo>
                    <a:pt x="473" y="0"/>
                    <a:pt x="472" y="1"/>
                    <a:pt x="471" y="1"/>
                  </a:cubicBezTo>
                  <a:cubicBezTo>
                    <a:pt x="470" y="1"/>
                    <a:pt x="468" y="1"/>
                    <a:pt x="465" y="1"/>
                  </a:cubicBezTo>
                  <a:cubicBezTo>
                    <a:pt x="464" y="1"/>
                    <a:pt x="463" y="1"/>
                    <a:pt x="461" y="1"/>
                  </a:cubicBezTo>
                  <a:cubicBezTo>
                    <a:pt x="457" y="1"/>
                    <a:pt x="457" y="1"/>
                    <a:pt x="457" y="1"/>
                  </a:cubicBezTo>
                  <a:cubicBezTo>
                    <a:pt x="456" y="1"/>
                    <a:pt x="455" y="1"/>
                    <a:pt x="455" y="1"/>
                  </a:cubicBezTo>
                  <a:cubicBezTo>
                    <a:pt x="454" y="1"/>
                    <a:pt x="454" y="1"/>
                    <a:pt x="454" y="2"/>
                  </a:cubicBezTo>
                  <a:cubicBezTo>
                    <a:pt x="454" y="2"/>
                    <a:pt x="455" y="2"/>
                    <a:pt x="455" y="3"/>
                  </a:cubicBezTo>
                  <a:cubicBezTo>
                    <a:pt x="458" y="3"/>
                    <a:pt x="459" y="4"/>
                    <a:pt x="460" y="5"/>
                  </a:cubicBezTo>
                  <a:cubicBezTo>
                    <a:pt x="461" y="6"/>
                    <a:pt x="462" y="7"/>
                    <a:pt x="462" y="9"/>
                  </a:cubicBezTo>
                  <a:cubicBezTo>
                    <a:pt x="462" y="11"/>
                    <a:pt x="461" y="16"/>
                    <a:pt x="458" y="22"/>
                  </a:cubicBezTo>
                  <a:cubicBezTo>
                    <a:pt x="449" y="42"/>
                    <a:pt x="449" y="42"/>
                    <a:pt x="449" y="42"/>
                  </a:cubicBezTo>
                  <a:cubicBezTo>
                    <a:pt x="449" y="42"/>
                    <a:pt x="448" y="43"/>
                    <a:pt x="448" y="43"/>
                  </a:cubicBezTo>
                  <a:cubicBezTo>
                    <a:pt x="448" y="43"/>
                    <a:pt x="447" y="42"/>
                    <a:pt x="447" y="41"/>
                  </a:cubicBezTo>
                  <a:cubicBezTo>
                    <a:pt x="438" y="20"/>
                    <a:pt x="438" y="20"/>
                    <a:pt x="438" y="20"/>
                  </a:cubicBezTo>
                  <a:cubicBezTo>
                    <a:pt x="435" y="13"/>
                    <a:pt x="434" y="9"/>
                    <a:pt x="434" y="6"/>
                  </a:cubicBezTo>
                  <a:cubicBezTo>
                    <a:pt x="434" y="6"/>
                    <a:pt x="434" y="6"/>
                    <a:pt x="434" y="6"/>
                  </a:cubicBezTo>
                  <a:close/>
                  <a:moveTo>
                    <a:pt x="505" y="8"/>
                  </a:moveTo>
                  <a:cubicBezTo>
                    <a:pt x="505" y="6"/>
                    <a:pt x="505" y="5"/>
                    <a:pt x="507" y="4"/>
                  </a:cubicBezTo>
                  <a:cubicBezTo>
                    <a:pt x="509" y="4"/>
                    <a:pt x="509" y="4"/>
                    <a:pt x="509" y="4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8" y="4"/>
                    <a:pt x="521" y="5"/>
                    <a:pt x="523" y="6"/>
                  </a:cubicBezTo>
                  <a:cubicBezTo>
                    <a:pt x="525" y="7"/>
                    <a:pt x="526" y="9"/>
                    <a:pt x="526" y="11"/>
                  </a:cubicBezTo>
                  <a:cubicBezTo>
                    <a:pt x="526" y="13"/>
                    <a:pt x="526" y="13"/>
                    <a:pt x="527" y="13"/>
                  </a:cubicBezTo>
                  <a:cubicBezTo>
                    <a:pt x="528" y="13"/>
                    <a:pt x="528" y="12"/>
                    <a:pt x="528" y="10"/>
                  </a:cubicBezTo>
                  <a:cubicBezTo>
                    <a:pt x="528" y="9"/>
                    <a:pt x="528" y="8"/>
                    <a:pt x="528" y="5"/>
                  </a:cubicBezTo>
                  <a:cubicBezTo>
                    <a:pt x="528" y="4"/>
                    <a:pt x="528" y="3"/>
                    <a:pt x="528" y="2"/>
                  </a:cubicBezTo>
                  <a:cubicBezTo>
                    <a:pt x="528" y="1"/>
                    <a:pt x="527" y="1"/>
                    <a:pt x="527" y="1"/>
                  </a:cubicBezTo>
                  <a:cubicBezTo>
                    <a:pt x="527" y="1"/>
                    <a:pt x="526" y="1"/>
                    <a:pt x="526" y="1"/>
                  </a:cubicBezTo>
                  <a:cubicBezTo>
                    <a:pt x="524" y="1"/>
                    <a:pt x="519" y="1"/>
                    <a:pt x="510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2" y="1"/>
                    <a:pt x="492" y="1"/>
                    <a:pt x="492" y="1"/>
                  </a:cubicBezTo>
                  <a:cubicBezTo>
                    <a:pt x="491" y="1"/>
                    <a:pt x="490" y="1"/>
                    <a:pt x="490" y="1"/>
                  </a:cubicBezTo>
                  <a:cubicBezTo>
                    <a:pt x="489" y="1"/>
                    <a:pt x="489" y="1"/>
                    <a:pt x="489" y="1"/>
                  </a:cubicBezTo>
                  <a:cubicBezTo>
                    <a:pt x="488" y="1"/>
                    <a:pt x="487" y="1"/>
                    <a:pt x="487" y="2"/>
                  </a:cubicBezTo>
                  <a:cubicBezTo>
                    <a:pt x="487" y="2"/>
                    <a:pt x="488" y="3"/>
                    <a:pt x="489" y="3"/>
                  </a:cubicBezTo>
                  <a:cubicBezTo>
                    <a:pt x="491" y="3"/>
                    <a:pt x="493" y="4"/>
                    <a:pt x="494" y="5"/>
                  </a:cubicBezTo>
                  <a:cubicBezTo>
                    <a:pt x="495" y="6"/>
                    <a:pt x="496" y="8"/>
                    <a:pt x="496" y="11"/>
                  </a:cubicBezTo>
                  <a:cubicBezTo>
                    <a:pt x="496" y="42"/>
                    <a:pt x="496" y="42"/>
                    <a:pt x="496" y="42"/>
                  </a:cubicBezTo>
                  <a:cubicBezTo>
                    <a:pt x="496" y="44"/>
                    <a:pt x="496" y="46"/>
                    <a:pt x="495" y="47"/>
                  </a:cubicBezTo>
                  <a:cubicBezTo>
                    <a:pt x="495" y="49"/>
                    <a:pt x="495" y="50"/>
                    <a:pt x="494" y="51"/>
                  </a:cubicBezTo>
                  <a:cubicBezTo>
                    <a:pt x="494" y="51"/>
                    <a:pt x="493" y="52"/>
                    <a:pt x="491" y="52"/>
                  </a:cubicBezTo>
                  <a:cubicBezTo>
                    <a:pt x="491" y="53"/>
                    <a:pt x="490" y="53"/>
                    <a:pt x="490" y="54"/>
                  </a:cubicBezTo>
                  <a:cubicBezTo>
                    <a:pt x="490" y="54"/>
                    <a:pt x="491" y="54"/>
                    <a:pt x="491" y="54"/>
                  </a:cubicBezTo>
                  <a:cubicBezTo>
                    <a:pt x="492" y="54"/>
                    <a:pt x="493" y="54"/>
                    <a:pt x="494" y="54"/>
                  </a:cubicBezTo>
                  <a:cubicBezTo>
                    <a:pt x="497" y="54"/>
                    <a:pt x="500" y="54"/>
                    <a:pt x="502" y="54"/>
                  </a:cubicBezTo>
                  <a:cubicBezTo>
                    <a:pt x="505" y="54"/>
                    <a:pt x="507" y="54"/>
                    <a:pt x="509" y="54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15" y="55"/>
                    <a:pt x="517" y="55"/>
                    <a:pt x="519" y="55"/>
                  </a:cubicBezTo>
                  <a:cubicBezTo>
                    <a:pt x="522" y="55"/>
                    <a:pt x="524" y="54"/>
                    <a:pt x="526" y="54"/>
                  </a:cubicBezTo>
                  <a:cubicBezTo>
                    <a:pt x="527" y="53"/>
                    <a:pt x="529" y="51"/>
                    <a:pt x="530" y="49"/>
                  </a:cubicBezTo>
                  <a:cubicBezTo>
                    <a:pt x="531" y="47"/>
                    <a:pt x="532" y="44"/>
                    <a:pt x="532" y="42"/>
                  </a:cubicBezTo>
                  <a:cubicBezTo>
                    <a:pt x="532" y="42"/>
                    <a:pt x="532" y="41"/>
                    <a:pt x="532" y="41"/>
                  </a:cubicBezTo>
                  <a:cubicBezTo>
                    <a:pt x="532" y="41"/>
                    <a:pt x="531" y="41"/>
                    <a:pt x="531" y="41"/>
                  </a:cubicBezTo>
                  <a:cubicBezTo>
                    <a:pt x="531" y="41"/>
                    <a:pt x="531" y="41"/>
                    <a:pt x="531" y="41"/>
                  </a:cubicBezTo>
                  <a:cubicBezTo>
                    <a:pt x="527" y="48"/>
                    <a:pt x="520" y="51"/>
                    <a:pt x="510" y="51"/>
                  </a:cubicBezTo>
                  <a:cubicBezTo>
                    <a:pt x="509" y="51"/>
                    <a:pt x="508" y="51"/>
                    <a:pt x="507" y="50"/>
                  </a:cubicBezTo>
                  <a:cubicBezTo>
                    <a:pt x="507" y="50"/>
                    <a:pt x="506" y="49"/>
                    <a:pt x="506" y="48"/>
                  </a:cubicBezTo>
                  <a:cubicBezTo>
                    <a:pt x="505" y="46"/>
                    <a:pt x="505" y="44"/>
                    <a:pt x="505" y="40"/>
                  </a:cubicBezTo>
                  <a:cubicBezTo>
                    <a:pt x="505" y="37"/>
                    <a:pt x="505" y="37"/>
                    <a:pt x="505" y="37"/>
                  </a:cubicBezTo>
                  <a:cubicBezTo>
                    <a:pt x="505" y="34"/>
                    <a:pt x="505" y="32"/>
                    <a:pt x="505" y="30"/>
                  </a:cubicBezTo>
                  <a:cubicBezTo>
                    <a:pt x="505" y="29"/>
                    <a:pt x="505" y="28"/>
                    <a:pt x="506" y="28"/>
                  </a:cubicBezTo>
                  <a:cubicBezTo>
                    <a:pt x="506" y="28"/>
                    <a:pt x="507" y="28"/>
                    <a:pt x="508" y="28"/>
                  </a:cubicBezTo>
                  <a:cubicBezTo>
                    <a:pt x="511" y="28"/>
                    <a:pt x="511" y="28"/>
                    <a:pt x="511" y="28"/>
                  </a:cubicBezTo>
                  <a:cubicBezTo>
                    <a:pt x="514" y="28"/>
                    <a:pt x="516" y="28"/>
                    <a:pt x="517" y="28"/>
                  </a:cubicBezTo>
                  <a:cubicBezTo>
                    <a:pt x="518" y="28"/>
                    <a:pt x="518" y="28"/>
                    <a:pt x="519" y="29"/>
                  </a:cubicBezTo>
                  <a:cubicBezTo>
                    <a:pt x="520" y="30"/>
                    <a:pt x="521" y="32"/>
                    <a:pt x="521" y="34"/>
                  </a:cubicBezTo>
                  <a:cubicBezTo>
                    <a:pt x="522" y="35"/>
                    <a:pt x="522" y="36"/>
                    <a:pt x="523" y="36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5"/>
                    <a:pt x="523" y="35"/>
                    <a:pt x="523" y="35"/>
                  </a:cubicBezTo>
                  <a:cubicBezTo>
                    <a:pt x="523" y="33"/>
                    <a:pt x="523" y="33"/>
                    <a:pt x="523" y="33"/>
                  </a:cubicBezTo>
                  <a:cubicBezTo>
                    <a:pt x="523" y="31"/>
                    <a:pt x="523" y="29"/>
                    <a:pt x="523" y="27"/>
                  </a:cubicBezTo>
                  <a:cubicBezTo>
                    <a:pt x="523" y="24"/>
                    <a:pt x="523" y="22"/>
                    <a:pt x="523" y="21"/>
                  </a:cubicBezTo>
                  <a:cubicBezTo>
                    <a:pt x="523" y="21"/>
                    <a:pt x="523" y="20"/>
                    <a:pt x="523" y="20"/>
                  </a:cubicBezTo>
                  <a:cubicBezTo>
                    <a:pt x="523" y="19"/>
                    <a:pt x="523" y="18"/>
                    <a:pt x="523" y="18"/>
                  </a:cubicBezTo>
                  <a:cubicBezTo>
                    <a:pt x="523" y="17"/>
                    <a:pt x="523" y="17"/>
                    <a:pt x="522" y="17"/>
                  </a:cubicBezTo>
                  <a:cubicBezTo>
                    <a:pt x="521" y="17"/>
                    <a:pt x="521" y="17"/>
                    <a:pt x="521" y="18"/>
                  </a:cubicBezTo>
                  <a:cubicBezTo>
                    <a:pt x="520" y="20"/>
                    <a:pt x="520" y="20"/>
                    <a:pt x="520" y="20"/>
                  </a:cubicBezTo>
                  <a:cubicBezTo>
                    <a:pt x="519" y="22"/>
                    <a:pt x="517" y="24"/>
                    <a:pt x="514" y="24"/>
                  </a:cubicBezTo>
                  <a:cubicBezTo>
                    <a:pt x="511" y="24"/>
                    <a:pt x="511" y="24"/>
                    <a:pt x="511" y="24"/>
                  </a:cubicBezTo>
                  <a:cubicBezTo>
                    <a:pt x="509" y="24"/>
                    <a:pt x="509" y="24"/>
                    <a:pt x="509" y="24"/>
                  </a:cubicBezTo>
                  <a:cubicBezTo>
                    <a:pt x="508" y="24"/>
                    <a:pt x="508" y="24"/>
                    <a:pt x="508" y="24"/>
                  </a:cubicBezTo>
                  <a:cubicBezTo>
                    <a:pt x="506" y="24"/>
                    <a:pt x="506" y="24"/>
                    <a:pt x="505" y="23"/>
                  </a:cubicBezTo>
                  <a:cubicBezTo>
                    <a:pt x="505" y="22"/>
                    <a:pt x="505" y="21"/>
                    <a:pt x="505" y="18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05" y="8"/>
                    <a:pt x="505" y="8"/>
                    <a:pt x="505" y="8"/>
                  </a:cubicBezTo>
                  <a:close/>
                  <a:moveTo>
                    <a:pt x="563" y="31"/>
                  </a:moveTo>
                  <a:cubicBezTo>
                    <a:pt x="563" y="30"/>
                    <a:pt x="563" y="29"/>
                    <a:pt x="563" y="29"/>
                  </a:cubicBezTo>
                  <a:cubicBezTo>
                    <a:pt x="565" y="29"/>
                    <a:pt x="565" y="29"/>
                    <a:pt x="565" y="29"/>
                  </a:cubicBezTo>
                  <a:cubicBezTo>
                    <a:pt x="567" y="29"/>
                    <a:pt x="567" y="29"/>
                    <a:pt x="567" y="29"/>
                  </a:cubicBezTo>
                  <a:cubicBezTo>
                    <a:pt x="569" y="29"/>
                    <a:pt x="571" y="29"/>
                    <a:pt x="572" y="30"/>
                  </a:cubicBezTo>
                  <a:cubicBezTo>
                    <a:pt x="573" y="31"/>
                    <a:pt x="574" y="33"/>
                    <a:pt x="575" y="36"/>
                  </a:cubicBezTo>
                  <a:cubicBezTo>
                    <a:pt x="579" y="43"/>
                    <a:pt x="582" y="48"/>
                    <a:pt x="584" y="50"/>
                  </a:cubicBezTo>
                  <a:cubicBezTo>
                    <a:pt x="586" y="53"/>
                    <a:pt x="589" y="54"/>
                    <a:pt x="591" y="54"/>
                  </a:cubicBezTo>
                  <a:cubicBezTo>
                    <a:pt x="593" y="54"/>
                    <a:pt x="595" y="54"/>
                    <a:pt x="597" y="53"/>
                  </a:cubicBezTo>
                  <a:cubicBezTo>
                    <a:pt x="599" y="52"/>
                    <a:pt x="600" y="51"/>
                    <a:pt x="600" y="50"/>
                  </a:cubicBezTo>
                  <a:cubicBezTo>
                    <a:pt x="600" y="50"/>
                    <a:pt x="600" y="49"/>
                    <a:pt x="599" y="49"/>
                  </a:cubicBezTo>
                  <a:cubicBezTo>
                    <a:pt x="599" y="49"/>
                    <a:pt x="599" y="49"/>
                    <a:pt x="599" y="50"/>
                  </a:cubicBezTo>
                  <a:cubicBezTo>
                    <a:pt x="598" y="50"/>
                    <a:pt x="597" y="50"/>
                    <a:pt x="597" y="50"/>
                  </a:cubicBezTo>
                  <a:cubicBezTo>
                    <a:pt x="595" y="50"/>
                    <a:pt x="594" y="49"/>
                    <a:pt x="593" y="48"/>
                  </a:cubicBezTo>
                  <a:cubicBezTo>
                    <a:pt x="592" y="47"/>
                    <a:pt x="591" y="46"/>
                    <a:pt x="589" y="43"/>
                  </a:cubicBezTo>
                  <a:cubicBezTo>
                    <a:pt x="585" y="36"/>
                    <a:pt x="585" y="36"/>
                    <a:pt x="585" y="36"/>
                  </a:cubicBezTo>
                  <a:cubicBezTo>
                    <a:pt x="582" y="30"/>
                    <a:pt x="582" y="30"/>
                    <a:pt x="582" y="30"/>
                  </a:cubicBezTo>
                  <a:cubicBezTo>
                    <a:pt x="581" y="29"/>
                    <a:pt x="581" y="29"/>
                    <a:pt x="581" y="28"/>
                  </a:cubicBezTo>
                  <a:cubicBezTo>
                    <a:pt x="581" y="28"/>
                    <a:pt x="581" y="28"/>
                    <a:pt x="581" y="27"/>
                  </a:cubicBezTo>
                  <a:cubicBezTo>
                    <a:pt x="580" y="27"/>
                    <a:pt x="581" y="27"/>
                    <a:pt x="581" y="27"/>
                  </a:cubicBezTo>
                  <a:cubicBezTo>
                    <a:pt x="584" y="25"/>
                    <a:pt x="586" y="24"/>
                    <a:pt x="587" y="22"/>
                  </a:cubicBezTo>
                  <a:cubicBezTo>
                    <a:pt x="589" y="20"/>
                    <a:pt x="589" y="17"/>
                    <a:pt x="589" y="15"/>
                  </a:cubicBezTo>
                  <a:cubicBezTo>
                    <a:pt x="589" y="11"/>
                    <a:pt x="588" y="7"/>
                    <a:pt x="584" y="5"/>
                  </a:cubicBezTo>
                  <a:cubicBezTo>
                    <a:pt x="581" y="2"/>
                    <a:pt x="577" y="1"/>
                    <a:pt x="572" y="1"/>
                  </a:cubicBezTo>
                  <a:cubicBezTo>
                    <a:pt x="571" y="1"/>
                    <a:pt x="568" y="1"/>
                    <a:pt x="563" y="1"/>
                  </a:cubicBezTo>
                  <a:cubicBezTo>
                    <a:pt x="559" y="1"/>
                    <a:pt x="556" y="2"/>
                    <a:pt x="554" y="2"/>
                  </a:cubicBezTo>
                  <a:cubicBezTo>
                    <a:pt x="551" y="2"/>
                    <a:pt x="549" y="1"/>
                    <a:pt x="547" y="1"/>
                  </a:cubicBezTo>
                  <a:cubicBezTo>
                    <a:pt x="546" y="1"/>
                    <a:pt x="546" y="1"/>
                    <a:pt x="546" y="1"/>
                  </a:cubicBezTo>
                  <a:cubicBezTo>
                    <a:pt x="545" y="1"/>
                    <a:pt x="545" y="1"/>
                    <a:pt x="545" y="2"/>
                  </a:cubicBezTo>
                  <a:cubicBezTo>
                    <a:pt x="545" y="3"/>
                    <a:pt x="545" y="3"/>
                    <a:pt x="546" y="4"/>
                  </a:cubicBezTo>
                  <a:cubicBezTo>
                    <a:pt x="549" y="4"/>
                    <a:pt x="551" y="5"/>
                    <a:pt x="552" y="7"/>
                  </a:cubicBezTo>
                  <a:cubicBezTo>
                    <a:pt x="553" y="8"/>
                    <a:pt x="554" y="10"/>
                    <a:pt x="554" y="13"/>
                  </a:cubicBezTo>
                  <a:cubicBezTo>
                    <a:pt x="554" y="41"/>
                    <a:pt x="554" y="41"/>
                    <a:pt x="554" y="41"/>
                  </a:cubicBezTo>
                  <a:cubicBezTo>
                    <a:pt x="554" y="43"/>
                    <a:pt x="554" y="43"/>
                    <a:pt x="554" y="43"/>
                  </a:cubicBezTo>
                  <a:cubicBezTo>
                    <a:pt x="554" y="46"/>
                    <a:pt x="554" y="46"/>
                    <a:pt x="554" y="46"/>
                  </a:cubicBezTo>
                  <a:cubicBezTo>
                    <a:pt x="554" y="48"/>
                    <a:pt x="553" y="49"/>
                    <a:pt x="553" y="50"/>
                  </a:cubicBezTo>
                  <a:cubicBezTo>
                    <a:pt x="552" y="51"/>
                    <a:pt x="551" y="52"/>
                    <a:pt x="549" y="53"/>
                  </a:cubicBezTo>
                  <a:cubicBezTo>
                    <a:pt x="548" y="53"/>
                    <a:pt x="548" y="53"/>
                    <a:pt x="548" y="54"/>
                  </a:cubicBezTo>
                  <a:cubicBezTo>
                    <a:pt x="548" y="54"/>
                    <a:pt x="549" y="55"/>
                    <a:pt x="550" y="55"/>
                  </a:cubicBezTo>
                  <a:cubicBezTo>
                    <a:pt x="550" y="55"/>
                    <a:pt x="550" y="55"/>
                    <a:pt x="551" y="55"/>
                  </a:cubicBezTo>
                  <a:cubicBezTo>
                    <a:pt x="554" y="54"/>
                    <a:pt x="554" y="54"/>
                    <a:pt x="554" y="54"/>
                  </a:cubicBezTo>
                  <a:cubicBezTo>
                    <a:pt x="557" y="54"/>
                    <a:pt x="557" y="54"/>
                    <a:pt x="557" y="54"/>
                  </a:cubicBezTo>
                  <a:cubicBezTo>
                    <a:pt x="558" y="54"/>
                    <a:pt x="560" y="54"/>
                    <a:pt x="562" y="54"/>
                  </a:cubicBezTo>
                  <a:cubicBezTo>
                    <a:pt x="564" y="54"/>
                    <a:pt x="566" y="54"/>
                    <a:pt x="568" y="54"/>
                  </a:cubicBezTo>
                  <a:cubicBezTo>
                    <a:pt x="569" y="54"/>
                    <a:pt x="569" y="54"/>
                    <a:pt x="570" y="54"/>
                  </a:cubicBezTo>
                  <a:cubicBezTo>
                    <a:pt x="570" y="54"/>
                    <a:pt x="571" y="54"/>
                    <a:pt x="571" y="53"/>
                  </a:cubicBezTo>
                  <a:cubicBezTo>
                    <a:pt x="571" y="53"/>
                    <a:pt x="570" y="52"/>
                    <a:pt x="569" y="52"/>
                  </a:cubicBezTo>
                  <a:cubicBezTo>
                    <a:pt x="567" y="52"/>
                    <a:pt x="565" y="51"/>
                    <a:pt x="564" y="49"/>
                  </a:cubicBezTo>
                  <a:cubicBezTo>
                    <a:pt x="563" y="47"/>
                    <a:pt x="563" y="44"/>
                    <a:pt x="563" y="39"/>
                  </a:cubicBezTo>
                  <a:cubicBezTo>
                    <a:pt x="563" y="31"/>
                    <a:pt x="563" y="31"/>
                    <a:pt x="563" y="31"/>
                  </a:cubicBezTo>
                  <a:close/>
                  <a:moveTo>
                    <a:pt x="564" y="5"/>
                  </a:moveTo>
                  <a:cubicBezTo>
                    <a:pt x="564" y="4"/>
                    <a:pt x="565" y="3"/>
                    <a:pt x="567" y="3"/>
                  </a:cubicBezTo>
                  <a:cubicBezTo>
                    <a:pt x="571" y="3"/>
                    <a:pt x="574" y="5"/>
                    <a:pt x="577" y="7"/>
                  </a:cubicBezTo>
                  <a:cubicBezTo>
                    <a:pt x="579" y="10"/>
                    <a:pt x="581" y="13"/>
                    <a:pt x="581" y="17"/>
                  </a:cubicBezTo>
                  <a:cubicBezTo>
                    <a:pt x="581" y="20"/>
                    <a:pt x="580" y="22"/>
                    <a:pt x="578" y="24"/>
                  </a:cubicBezTo>
                  <a:cubicBezTo>
                    <a:pt x="577" y="25"/>
                    <a:pt x="576" y="26"/>
                    <a:pt x="575" y="26"/>
                  </a:cubicBezTo>
                  <a:cubicBezTo>
                    <a:pt x="574" y="26"/>
                    <a:pt x="571" y="26"/>
                    <a:pt x="566" y="26"/>
                  </a:cubicBezTo>
                  <a:cubicBezTo>
                    <a:pt x="565" y="26"/>
                    <a:pt x="564" y="26"/>
                    <a:pt x="563" y="25"/>
                  </a:cubicBezTo>
                  <a:cubicBezTo>
                    <a:pt x="563" y="25"/>
                    <a:pt x="563" y="24"/>
                    <a:pt x="563" y="22"/>
                  </a:cubicBezTo>
                  <a:cubicBezTo>
                    <a:pt x="563" y="9"/>
                    <a:pt x="563" y="9"/>
                    <a:pt x="563" y="9"/>
                  </a:cubicBezTo>
                  <a:cubicBezTo>
                    <a:pt x="563" y="7"/>
                    <a:pt x="563" y="5"/>
                    <a:pt x="564" y="5"/>
                  </a:cubicBezTo>
                  <a:close/>
                  <a:moveTo>
                    <a:pt x="618" y="4"/>
                  </a:moveTo>
                  <a:cubicBezTo>
                    <a:pt x="616" y="7"/>
                    <a:pt x="614" y="11"/>
                    <a:pt x="614" y="15"/>
                  </a:cubicBezTo>
                  <a:cubicBezTo>
                    <a:pt x="614" y="19"/>
                    <a:pt x="615" y="22"/>
                    <a:pt x="617" y="24"/>
                  </a:cubicBezTo>
                  <a:cubicBezTo>
                    <a:pt x="619" y="26"/>
                    <a:pt x="623" y="29"/>
                    <a:pt x="629" y="31"/>
                  </a:cubicBezTo>
                  <a:cubicBezTo>
                    <a:pt x="634" y="34"/>
                    <a:pt x="634" y="34"/>
                    <a:pt x="634" y="34"/>
                  </a:cubicBezTo>
                  <a:cubicBezTo>
                    <a:pt x="637" y="35"/>
                    <a:pt x="639" y="36"/>
                    <a:pt x="640" y="37"/>
                  </a:cubicBezTo>
                  <a:cubicBezTo>
                    <a:pt x="641" y="39"/>
                    <a:pt x="642" y="40"/>
                    <a:pt x="642" y="42"/>
                  </a:cubicBezTo>
                  <a:cubicBezTo>
                    <a:pt x="642" y="45"/>
                    <a:pt x="641" y="47"/>
                    <a:pt x="639" y="49"/>
                  </a:cubicBezTo>
                  <a:cubicBezTo>
                    <a:pt x="637" y="51"/>
                    <a:pt x="634" y="52"/>
                    <a:pt x="632" y="52"/>
                  </a:cubicBezTo>
                  <a:cubicBezTo>
                    <a:pt x="628" y="52"/>
                    <a:pt x="625" y="51"/>
                    <a:pt x="622" y="48"/>
                  </a:cubicBezTo>
                  <a:cubicBezTo>
                    <a:pt x="619" y="45"/>
                    <a:pt x="616" y="41"/>
                    <a:pt x="615" y="37"/>
                  </a:cubicBezTo>
                  <a:cubicBezTo>
                    <a:pt x="615" y="36"/>
                    <a:pt x="615" y="36"/>
                    <a:pt x="614" y="36"/>
                  </a:cubicBezTo>
                  <a:cubicBezTo>
                    <a:pt x="614" y="36"/>
                    <a:pt x="613" y="36"/>
                    <a:pt x="613" y="37"/>
                  </a:cubicBezTo>
                  <a:cubicBezTo>
                    <a:pt x="613" y="38"/>
                    <a:pt x="614" y="41"/>
                    <a:pt x="615" y="44"/>
                  </a:cubicBezTo>
                  <a:cubicBezTo>
                    <a:pt x="615" y="47"/>
                    <a:pt x="616" y="48"/>
                    <a:pt x="616" y="50"/>
                  </a:cubicBezTo>
                  <a:cubicBezTo>
                    <a:pt x="616" y="51"/>
                    <a:pt x="616" y="51"/>
                    <a:pt x="616" y="52"/>
                  </a:cubicBezTo>
                  <a:cubicBezTo>
                    <a:pt x="616" y="52"/>
                    <a:pt x="617" y="52"/>
                    <a:pt x="618" y="52"/>
                  </a:cubicBezTo>
                  <a:cubicBezTo>
                    <a:pt x="619" y="52"/>
                    <a:pt x="621" y="53"/>
                    <a:pt x="622" y="53"/>
                  </a:cubicBezTo>
                  <a:cubicBezTo>
                    <a:pt x="626" y="55"/>
                    <a:pt x="629" y="55"/>
                    <a:pt x="631" y="55"/>
                  </a:cubicBezTo>
                  <a:cubicBezTo>
                    <a:pt x="635" y="55"/>
                    <a:pt x="639" y="54"/>
                    <a:pt x="642" y="50"/>
                  </a:cubicBezTo>
                  <a:cubicBezTo>
                    <a:pt x="646" y="47"/>
                    <a:pt x="647" y="43"/>
                    <a:pt x="647" y="38"/>
                  </a:cubicBezTo>
                  <a:cubicBezTo>
                    <a:pt x="647" y="34"/>
                    <a:pt x="646" y="31"/>
                    <a:pt x="644" y="28"/>
                  </a:cubicBezTo>
                  <a:cubicBezTo>
                    <a:pt x="642" y="25"/>
                    <a:pt x="638" y="23"/>
                    <a:pt x="631" y="21"/>
                  </a:cubicBezTo>
                  <a:cubicBezTo>
                    <a:pt x="626" y="18"/>
                    <a:pt x="623" y="17"/>
                    <a:pt x="622" y="16"/>
                  </a:cubicBezTo>
                  <a:cubicBezTo>
                    <a:pt x="621" y="15"/>
                    <a:pt x="620" y="13"/>
                    <a:pt x="620" y="11"/>
                  </a:cubicBezTo>
                  <a:cubicBezTo>
                    <a:pt x="620" y="9"/>
                    <a:pt x="621" y="7"/>
                    <a:pt x="623" y="5"/>
                  </a:cubicBezTo>
                  <a:cubicBezTo>
                    <a:pt x="624" y="4"/>
                    <a:pt x="626" y="3"/>
                    <a:pt x="629" y="3"/>
                  </a:cubicBezTo>
                  <a:cubicBezTo>
                    <a:pt x="632" y="3"/>
                    <a:pt x="635" y="4"/>
                    <a:pt x="638" y="7"/>
                  </a:cubicBezTo>
                  <a:cubicBezTo>
                    <a:pt x="641" y="9"/>
                    <a:pt x="643" y="13"/>
                    <a:pt x="644" y="16"/>
                  </a:cubicBezTo>
                  <a:cubicBezTo>
                    <a:pt x="644" y="17"/>
                    <a:pt x="645" y="18"/>
                    <a:pt x="645" y="18"/>
                  </a:cubicBezTo>
                  <a:cubicBezTo>
                    <a:pt x="646" y="18"/>
                    <a:pt x="646" y="17"/>
                    <a:pt x="646" y="16"/>
                  </a:cubicBezTo>
                  <a:cubicBezTo>
                    <a:pt x="646" y="16"/>
                    <a:pt x="646" y="16"/>
                    <a:pt x="646" y="15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5" y="8"/>
                    <a:pt x="645" y="8"/>
                    <a:pt x="645" y="8"/>
                  </a:cubicBezTo>
                  <a:cubicBezTo>
                    <a:pt x="645" y="7"/>
                    <a:pt x="645" y="7"/>
                    <a:pt x="645" y="6"/>
                  </a:cubicBezTo>
                  <a:cubicBezTo>
                    <a:pt x="645" y="3"/>
                    <a:pt x="645" y="3"/>
                    <a:pt x="645" y="3"/>
                  </a:cubicBezTo>
                  <a:cubicBezTo>
                    <a:pt x="645" y="2"/>
                    <a:pt x="645" y="2"/>
                    <a:pt x="644" y="2"/>
                  </a:cubicBezTo>
                  <a:cubicBezTo>
                    <a:pt x="644" y="2"/>
                    <a:pt x="644" y="2"/>
                    <a:pt x="644" y="2"/>
                  </a:cubicBezTo>
                  <a:cubicBezTo>
                    <a:pt x="642" y="3"/>
                    <a:pt x="642" y="3"/>
                    <a:pt x="642" y="3"/>
                  </a:cubicBezTo>
                  <a:cubicBezTo>
                    <a:pt x="642" y="3"/>
                    <a:pt x="641" y="3"/>
                    <a:pt x="641" y="3"/>
                  </a:cubicBezTo>
                  <a:cubicBezTo>
                    <a:pt x="641" y="3"/>
                    <a:pt x="640" y="3"/>
                    <a:pt x="639" y="3"/>
                  </a:cubicBezTo>
                  <a:cubicBezTo>
                    <a:pt x="636" y="1"/>
                    <a:pt x="636" y="1"/>
                    <a:pt x="636" y="1"/>
                  </a:cubicBezTo>
                  <a:cubicBezTo>
                    <a:pt x="634" y="1"/>
                    <a:pt x="631" y="0"/>
                    <a:pt x="629" y="0"/>
                  </a:cubicBezTo>
                  <a:cubicBezTo>
                    <a:pt x="625" y="0"/>
                    <a:pt x="621" y="1"/>
                    <a:pt x="618" y="4"/>
                  </a:cubicBezTo>
                  <a:close/>
                  <a:moveTo>
                    <a:pt x="680" y="9"/>
                  </a:moveTo>
                  <a:cubicBezTo>
                    <a:pt x="680" y="7"/>
                    <a:pt x="680" y="5"/>
                    <a:pt x="680" y="5"/>
                  </a:cubicBezTo>
                  <a:cubicBezTo>
                    <a:pt x="681" y="4"/>
                    <a:pt x="682" y="3"/>
                    <a:pt x="684" y="3"/>
                  </a:cubicBezTo>
                  <a:cubicBezTo>
                    <a:pt x="684" y="3"/>
                    <a:pt x="685" y="3"/>
                    <a:pt x="685" y="3"/>
                  </a:cubicBezTo>
                  <a:cubicBezTo>
                    <a:pt x="685" y="3"/>
                    <a:pt x="685" y="2"/>
                    <a:pt x="685" y="2"/>
                  </a:cubicBezTo>
                  <a:cubicBezTo>
                    <a:pt x="685" y="1"/>
                    <a:pt x="685" y="1"/>
                    <a:pt x="684" y="1"/>
                  </a:cubicBezTo>
                  <a:cubicBezTo>
                    <a:pt x="682" y="1"/>
                    <a:pt x="680" y="1"/>
                    <a:pt x="678" y="1"/>
                  </a:cubicBezTo>
                  <a:cubicBezTo>
                    <a:pt x="675" y="1"/>
                    <a:pt x="675" y="1"/>
                    <a:pt x="675" y="1"/>
                  </a:cubicBezTo>
                  <a:cubicBezTo>
                    <a:pt x="673" y="1"/>
                    <a:pt x="671" y="2"/>
                    <a:pt x="669" y="2"/>
                  </a:cubicBezTo>
                  <a:cubicBezTo>
                    <a:pt x="667" y="2"/>
                    <a:pt x="666" y="1"/>
                    <a:pt x="665" y="1"/>
                  </a:cubicBezTo>
                  <a:cubicBezTo>
                    <a:pt x="664" y="1"/>
                    <a:pt x="663" y="1"/>
                    <a:pt x="663" y="1"/>
                  </a:cubicBezTo>
                  <a:cubicBezTo>
                    <a:pt x="662" y="1"/>
                    <a:pt x="662" y="1"/>
                    <a:pt x="662" y="2"/>
                  </a:cubicBezTo>
                  <a:cubicBezTo>
                    <a:pt x="662" y="2"/>
                    <a:pt x="662" y="3"/>
                    <a:pt x="662" y="3"/>
                  </a:cubicBezTo>
                  <a:cubicBezTo>
                    <a:pt x="663" y="3"/>
                    <a:pt x="663" y="3"/>
                    <a:pt x="665" y="4"/>
                  </a:cubicBezTo>
                  <a:cubicBezTo>
                    <a:pt x="667" y="4"/>
                    <a:pt x="669" y="5"/>
                    <a:pt x="669" y="6"/>
                  </a:cubicBezTo>
                  <a:cubicBezTo>
                    <a:pt x="670" y="7"/>
                    <a:pt x="671" y="8"/>
                    <a:pt x="671" y="11"/>
                  </a:cubicBezTo>
                  <a:cubicBezTo>
                    <a:pt x="671" y="42"/>
                    <a:pt x="671" y="42"/>
                    <a:pt x="671" y="42"/>
                  </a:cubicBezTo>
                  <a:cubicBezTo>
                    <a:pt x="671" y="45"/>
                    <a:pt x="671" y="45"/>
                    <a:pt x="671" y="45"/>
                  </a:cubicBezTo>
                  <a:cubicBezTo>
                    <a:pt x="671" y="47"/>
                    <a:pt x="670" y="49"/>
                    <a:pt x="670" y="50"/>
                  </a:cubicBezTo>
                  <a:cubicBezTo>
                    <a:pt x="669" y="51"/>
                    <a:pt x="668" y="52"/>
                    <a:pt x="666" y="52"/>
                  </a:cubicBezTo>
                  <a:cubicBezTo>
                    <a:pt x="665" y="53"/>
                    <a:pt x="665" y="53"/>
                    <a:pt x="665" y="53"/>
                  </a:cubicBezTo>
                  <a:cubicBezTo>
                    <a:pt x="665" y="54"/>
                    <a:pt x="665" y="54"/>
                    <a:pt x="665" y="54"/>
                  </a:cubicBezTo>
                  <a:cubicBezTo>
                    <a:pt x="665" y="54"/>
                    <a:pt x="665" y="54"/>
                    <a:pt x="666" y="54"/>
                  </a:cubicBezTo>
                  <a:cubicBezTo>
                    <a:pt x="667" y="54"/>
                    <a:pt x="667" y="54"/>
                    <a:pt x="669" y="54"/>
                  </a:cubicBezTo>
                  <a:cubicBezTo>
                    <a:pt x="670" y="54"/>
                    <a:pt x="672" y="54"/>
                    <a:pt x="675" y="54"/>
                  </a:cubicBezTo>
                  <a:cubicBezTo>
                    <a:pt x="677" y="54"/>
                    <a:pt x="680" y="54"/>
                    <a:pt x="683" y="54"/>
                  </a:cubicBezTo>
                  <a:cubicBezTo>
                    <a:pt x="684" y="54"/>
                    <a:pt x="686" y="54"/>
                    <a:pt x="686" y="54"/>
                  </a:cubicBezTo>
                  <a:cubicBezTo>
                    <a:pt x="688" y="54"/>
                    <a:pt x="689" y="54"/>
                    <a:pt x="689" y="53"/>
                  </a:cubicBezTo>
                  <a:cubicBezTo>
                    <a:pt x="689" y="53"/>
                    <a:pt x="688" y="52"/>
                    <a:pt x="687" y="52"/>
                  </a:cubicBezTo>
                  <a:cubicBezTo>
                    <a:pt x="685" y="52"/>
                    <a:pt x="683" y="52"/>
                    <a:pt x="682" y="51"/>
                  </a:cubicBezTo>
                  <a:cubicBezTo>
                    <a:pt x="681" y="49"/>
                    <a:pt x="680" y="48"/>
                    <a:pt x="680" y="46"/>
                  </a:cubicBezTo>
                  <a:cubicBezTo>
                    <a:pt x="680" y="42"/>
                    <a:pt x="680" y="42"/>
                    <a:pt x="680" y="42"/>
                  </a:cubicBezTo>
                  <a:cubicBezTo>
                    <a:pt x="680" y="9"/>
                    <a:pt x="680" y="9"/>
                    <a:pt x="680" y="9"/>
                  </a:cubicBezTo>
                  <a:close/>
                  <a:moveTo>
                    <a:pt x="732" y="6"/>
                  </a:moveTo>
                  <a:cubicBezTo>
                    <a:pt x="733" y="5"/>
                    <a:pt x="735" y="5"/>
                    <a:pt x="739" y="5"/>
                  </a:cubicBezTo>
                  <a:cubicBezTo>
                    <a:pt x="742" y="5"/>
                    <a:pt x="744" y="5"/>
                    <a:pt x="746" y="7"/>
                  </a:cubicBezTo>
                  <a:cubicBezTo>
                    <a:pt x="748" y="8"/>
                    <a:pt x="749" y="9"/>
                    <a:pt x="749" y="12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1" y="13"/>
                    <a:pt x="751" y="13"/>
                    <a:pt x="751" y="12"/>
                  </a:cubicBezTo>
                  <a:cubicBezTo>
                    <a:pt x="751" y="11"/>
                    <a:pt x="751" y="10"/>
                    <a:pt x="751" y="9"/>
                  </a:cubicBezTo>
                  <a:cubicBezTo>
                    <a:pt x="751" y="7"/>
                    <a:pt x="751" y="6"/>
                    <a:pt x="751" y="6"/>
                  </a:cubicBezTo>
                  <a:cubicBezTo>
                    <a:pt x="751" y="3"/>
                    <a:pt x="751" y="3"/>
                    <a:pt x="751" y="3"/>
                  </a:cubicBezTo>
                  <a:cubicBezTo>
                    <a:pt x="750" y="2"/>
                    <a:pt x="750" y="1"/>
                    <a:pt x="748" y="1"/>
                  </a:cubicBezTo>
                  <a:cubicBezTo>
                    <a:pt x="748" y="1"/>
                    <a:pt x="747" y="1"/>
                    <a:pt x="746" y="1"/>
                  </a:cubicBezTo>
                  <a:cubicBezTo>
                    <a:pt x="739" y="1"/>
                    <a:pt x="732" y="2"/>
                    <a:pt x="726" y="2"/>
                  </a:cubicBezTo>
                  <a:cubicBezTo>
                    <a:pt x="717" y="1"/>
                    <a:pt x="717" y="1"/>
                    <a:pt x="717" y="1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7" y="1"/>
                    <a:pt x="706" y="1"/>
                    <a:pt x="705" y="1"/>
                  </a:cubicBezTo>
                  <a:cubicBezTo>
                    <a:pt x="704" y="1"/>
                    <a:pt x="704" y="1"/>
                    <a:pt x="703" y="1"/>
                  </a:cubicBezTo>
                  <a:cubicBezTo>
                    <a:pt x="702" y="1"/>
                    <a:pt x="702" y="2"/>
                    <a:pt x="702" y="3"/>
                  </a:cubicBezTo>
                  <a:cubicBezTo>
                    <a:pt x="701" y="5"/>
                    <a:pt x="701" y="5"/>
                    <a:pt x="701" y="5"/>
                  </a:cubicBezTo>
                  <a:cubicBezTo>
                    <a:pt x="701" y="8"/>
                    <a:pt x="701" y="8"/>
                    <a:pt x="701" y="8"/>
                  </a:cubicBezTo>
                  <a:cubicBezTo>
                    <a:pt x="701" y="12"/>
                    <a:pt x="701" y="12"/>
                    <a:pt x="701" y="12"/>
                  </a:cubicBezTo>
                  <a:cubicBezTo>
                    <a:pt x="700" y="13"/>
                    <a:pt x="700" y="14"/>
                    <a:pt x="700" y="15"/>
                  </a:cubicBezTo>
                  <a:cubicBezTo>
                    <a:pt x="700" y="16"/>
                    <a:pt x="701" y="16"/>
                    <a:pt x="701" y="16"/>
                  </a:cubicBezTo>
                  <a:cubicBezTo>
                    <a:pt x="702" y="16"/>
                    <a:pt x="702" y="16"/>
                    <a:pt x="703" y="14"/>
                  </a:cubicBezTo>
                  <a:cubicBezTo>
                    <a:pt x="703" y="13"/>
                    <a:pt x="703" y="13"/>
                    <a:pt x="703" y="13"/>
                  </a:cubicBezTo>
                  <a:cubicBezTo>
                    <a:pt x="704" y="11"/>
                    <a:pt x="704" y="9"/>
                    <a:pt x="705" y="8"/>
                  </a:cubicBezTo>
                  <a:cubicBezTo>
                    <a:pt x="705" y="7"/>
                    <a:pt x="706" y="7"/>
                    <a:pt x="708" y="6"/>
                  </a:cubicBezTo>
                  <a:cubicBezTo>
                    <a:pt x="710" y="5"/>
                    <a:pt x="713" y="5"/>
                    <a:pt x="718" y="5"/>
                  </a:cubicBezTo>
                  <a:cubicBezTo>
                    <a:pt x="720" y="5"/>
                    <a:pt x="722" y="6"/>
                    <a:pt x="722" y="8"/>
                  </a:cubicBezTo>
                  <a:cubicBezTo>
                    <a:pt x="722" y="43"/>
                    <a:pt x="722" y="43"/>
                    <a:pt x="722" y="43"/>
                  </a:cubicBezTo>
                  <a:cubicBezTo>
                    <a:pt x="722" y="44"/>
                    <a:pt x="722" y="44"/>
                    <a:pt x="722" y="44"/>
                  </a:cubicBezTo>
                  <a:cubicBezTo>
                    <a:pt x="722" y="47"/>
                    <a:pt x="721" y="49"/>
                    <a:pt x="720" y="50"/>
                  </a:cubicBezTo>
                  <a:cubicBezTo>
                    <a:pt x="719" y="51"/>
                    <a:pt x="717" y="52"/>
                    <a:pt x="715" y="52"/>
                  </a:cubicBezTo>
                  <a:cubicBezTo>
                    <a:pt x="714" y="52"/>
                    <a:pt x="714" y="52"/>
                    <a:pt x="714" y="52"/>
                  </a:cubicBezTo>
                  <a:cubicBezTo>
                    <a:pt x="713" y="53"/>
                    <a:pt x="713" y="53"/>
                    <a:pt x="713" y="54"/>
                  </a:cubicBezTo>
                  <a:cubicBezTo>
                    <a:pt x="713" y="54"/>
                    <a:pt x="714" y="55"/>
                    <a:pt x="714" y="55"/>
                  </a:cubicBezTo>
                  <a:cubicBezTo>
                    <a:pt x="715" y="55"/>
                    <a:pt x="715" y="55"/>
                    <a:pt x="716" y="54"/>
                  </a:cubicBezTo>
                  <a:cubicBezTo>
                    <a:pt x="725" y="54"/>
                    <a:pt x="725" y="54"/>
                    <a:pt x="725" y="54"/>
                  </a:cubicBezTo>
                  <a:cubicBezTo>
                    <a:pt x="726" y="54"/>
                    <a:pt x="727" y="54"/>
                    <a:pt x="729" y="54"/>
                  </a:cubicBezTo>
                  <a:cubicBezTo>
                    <a:pt x="730" y="54"/>
                    <a:pt x="730" y="54"/>
                    <a:pt x="731" y="54"/>
                  </a:cubicBezTo>
                  <a:cubicBezTo>
                    <a:pt x="735" y="54"/>
                    <a:pt x="735" y="54"/>
                    <a:pt x="735" y="54"/>
                  </a:cubicBezTo>
                  <a:cubicBezTo>
                    <a:pt x="738" y="54"/>
                    <a:pt x="738" y="54"/>
                    <a:pt x="738" y="54"/>
                  </a:cubicBezTo>
                  <a:cubicBezTo>
                    <a:pt x="739" y="54"/>
                    <a:pt x="739" y="54"/>
                    <a:pt x="739" y="54"/>
                  </a:cubicBezTo>
                  <a:cubicBezTo>
                    <a:pt x="740" y="54"/>
                    <a:pt x="740" y="54"/>
                    <a:pt x="740" y="53"/>
                  </a:cubicBezTo>
                  <a:cubicBezTo>
                    <a:pt x="740" y="53"/>
                    <a:pt x="740" y="52"/>
                    <a:pt x="739" y="52"/>
                  </a:cubicBezTo>
                  <a:cubicBezTo>
                    <a:pt x="736" y="52"/>
                    <a:pt x="734" y="51"/>
                    <a:pt x="732" y="49"/>
                  </a:cubicBezTo>
                  <a:cubicBezTo>
                    <a:pt x="731" y="47"/>
                    <a:pt x="730" y="44"/>
                    <a:pt x="730" y="40"/>
                  </a:cubicBezTo>
                  <a:cubicBezTo>
                    <a:pt x="730" y="10"/>
                    <a:pt x="730" y="10"/>
                    <a:pt x="730" y="10"/>
                  </a:cubicBezTo>
                  <a:cubicBezTo>
                    <a:pt x="730" y="8"/>
                    <a:pt x="731" y="6"/>
                    <a:pt x="732" y="6"/>
                  </a:cubicBezTo>
                  <a:close/>
                  <a:moveTo>
                    <a:pt x="795" y="31"/>
                  </a:moveTo>
                  <a:cubicBezTo>
                    <a:pt x="795" y="30"/>
                    <a:pt x="795" y="30"/>
                    <a:pt x="796" y="29"/>
                  </a:cubicBezTo>
                  <a:cubicBezTo>
                    <a:pt x="799" y="24"/>
                    <a:pt x="802" y="19"/>
                    <a:pt x="805" y="13"/>
                  </a:cubicBezTo>
                  <a:cubicBezTo>
                    <a:pt x="807" y="9"/>
                    <a:pt x="808" y="7"/>
                    <a:pt x="809" y="6"/>
                  </a:cubicBezTo>
                  <a:cubicBezTo>
                    <a:pt x="811" y="4"/>
                    <a:pt x="812" y="3"/>
                    <a:pt x="814" y="3"/>
                  </a:cubicBezTo>
                  <a:cubicBezTo>
                    <a:pt x="815" y="3"/>
                    <a:pt x="815" y="2"/>
                    <a:pt x="815" y="2"/>
                  </a:cubicBezTo>
                  <a:cubicBezTo>
                    <a:pt x="815" y="1"/>
                    <a:pt x="815" y="1"/>
                    <a:pt x="814" y="1"/>
                  </a:cubicBezTo>
                  <a:cubicBezTo>
                    <a:pt x="813" y="1"/>
                    <a:pt x="812" y="1"/>
                    <a:pt x="811" y="1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07" y="1"/>
                    <a:pt x="806" y="1"/>
                    <a:pt x="805" y="1"/>
                  </a:cubicBezTo>
                  <a:cubicBezTo>
                    <a:pt x="804" y="1"/>
                    <a:pt x="802" y="1"/>
                    <a:pt x="801" y="1"/>
                  </a:cubicBezTo>
                  <a:cubicBezTo>
                    <a:pt x="799" y="1"/>
                    <a:pt x="799" y="1"/>
                    <a:pt x="799" y="1"/>
                  </a:cubicBezTo>
                  <a:cubicBezTo>
                    <a:pt x="798" y="1"/>
                    <a:pt x="798" y="1"/>
                    <a:pt x="797" y="1"/>
                  </a:cubicBezTo>
                  <a:cubicBezTo>
                    <a:pt x="796" y="1"/>
                    <a:pt x="796" y="1"/>
                    <a:pt x="796" y="2"/>
                  </a:cubicBezTo>
                  <a:cubicBezTo>
                    <a:pt x="796" y="2"/>
                    <a:pt x="796" y="3"/>
                    <a:pt x="797" y="3"/>
                  </a:cubicBezTo>
                  <a:cubicBezTo>
                    <a:pt x="799" y="3"/>
                    <a:pt x="800" y="3"/>
                    <a:pt x="801" y="4"/>
                  </a:cubicBezTo>
                  <a:cubicBezTo>
                    <a:pt x="803" y="5"/>
                    <a:pt x="803" y="6"/>
                    <a:pt x="803" y="7"/>
                  </a:cubicBezTo>
                  <a:cubicBezTo>
                    <a:pt x="803" y="9"/>
                    <a:pt x="802" y="12"/>
                    <a:pt x="799" y="17"/>
                  </a:cubicBezTo>
                  <a:cubicBezTo>
                    <a:pt x="798" y="20"/>
                    <a:pt x="797" y="21"/>
                    <a:pt x="796" y="22"/>
                  </a:cubicBezTo>
                  <a:cubicBezTo>
                    <a:pt x="795" y="24"/>
                    <a:pt x="794" y="26"/>
                    <a:pt x="793" y="26"/>
                  </a:cubicBezTo>
                  <a:cubicBezTo>
                    <a:pt x="792" y="26"/>
                    <a:pt x="792" y="25"/>
                    <a:pt x="791" y="23"/>
                  </a:cubicBezTo>
                  <a:cubicBezTo>
                    <a:pt x="790" y="22"/>
                    <a:pt x="790" y="21"/>
                    <a:pt x="788" y="19"/>
                  </a:cubicBezTo>
                  <a:cubicBezTo>
                    <a:pt x="785" y="13"/>
                    <a:pt x="785" y="13"/>
                    <a:pt x="785" y="13"/>
                  </a:cubicBezTo>
                  <a:cubicBezTo>
                    <a:pt x="783" y="9"/>
                    <a:pt x="782" y="7"/>
                    <a:pt x="782" y="6"/>
                  </a:cubicBezTo>
                  <a:cubicBezTo>
                    <a:pt x="782" y="4"/>
                    <a:pt x="783" y="3"/>
                    <a:pt x="785" y="3"/>
                  </a:cubicBezTo>
                  <a:cubicBezTo>
                    <a:pt x="786" y="3"/>
                    <a:pt x="787" y="2"/>
                    <a:pt x="787" y="2"/>
                  </a:cubicBezTo>
                  <a:cubicBezTo>
                    <a:pt x="787" y="1"/>
                    <a:pt x="786" y="1"/>
                    <a:pt x="785" y="1"/>
                  </a:cubicBezTo>
                  <a:cubicBezTo>
                    <a:pt x="785" y="1"/>
                    <a:pt x="784" y="1"/>
                    <a:pt x="782" y="1"/>
                  </a:cubicBezTo>
                  <a:cubicBezTo>
                    <a:pt x="780" y="1"/>
                    <a:pt x="778" y="1"/>
                    <a:pt x="776" y="1"/>
                  </a:cubicBezTo>
                  <a:cubicBezTo>
                    <a:pt x="773" y="1"/>
                    <a:pt x="771" y="1"/>
                    <a:pt x="768" y="1"/>
                  </a:cubicBezTo>
                  <a:cubicBezTo>
                    <a:pt x="767" y="1"/>
                    <a:pt x="766" y="1"/>
                    <a:pt x="765" y="1"/>
                  </a:cubicBezTo>
                  <a:cubicBezTo>
                    <a:pt x="764" y="1"/>
                    <a:pt x="764" y="1"/>
                    <a:pt x="764" y="2"/>
                  </a:cubicBezTo>
                  <a:cubicBezTo>
                    <a:pt x="764" y="3"/>
                    <a:pt x="764" y="3"/>
                    <a:pt x="765" y="3"/>
                  </a:cubicBezTo>
                  <a:cubicBezTo>
                    <a:pt x="768" y="3"/>
                    <a:pt x="771" y="6"/>
                    <a:pt x="774" y="10"/>
                  </a:cubicBezTo>
                  <a:cubicBezTo>
                    <a:pt x="779" y="21"/>
                    <a:pt x="779" y="21"/>
                    <a:pt x="779" y="21"/>
                  </a:cubicBezTo>
                  <a:cubicBezTo>
                    <a:pt x="781" y="24"/>
                    <a:pt x="783" y="27"/>
                    <a:pt x="784" y="29"/>
                  </a:cubicBezTo>
                  <a:cubicBezTo>
                    <a:pt x="785" y="31"/>
                    <a:pt x="786" y="33"/>
                    <a:pt x="786" y="35"/>
                  </a:cubicBezTo>
                  <a:cubicBezTo>
                    <a:pt x="786" y="42"/>
                    <a:pt x="786" y="42"/>
                    <a:pt x="786" y="42"/>
                  </a:cubicBezTo>
                  <a:cubicBezTo>
                    <a:pt x="786" y="46"/>
                    <a:pt x="785" y="48"/>
                    <a:pt x="784" y="49"/>
                  </a:cubicBezTo>
                  <a:cubicBezTo>
                    <a:pt x="783" y="51"/>
                    <a:pt x="781" y="52"/>
                    <a:pt x="778" y="52"/>
                  </a:cubicBezTo>
                  <a:cubicBezTo>
                    <a:pt x="777" y="52"/>
                    <a:pt x="777" y="53"/>
                    <a:pt x="777" y="53"/>
                  </a:cubicBezTo>
                  <a:cubicBezTo>
                    <a:pt x="777" y="54"/>
                    <a:pt x="777" y="54"/>
                    <a:pt x="778" y="54"/>
                  </a:cubicBezTo>
                  <a:cubicBezTo>
                    <a:pt x="778" y="54"/>
                    <a:pt x="779" y="54"/>
                    <a:pt x="780" y="54"/>
                  </a:cubicBezTo>
                  <a:cubicBezTo>
                    <a:pt x="782" y="54"/>
                    <a:pt x="785" y="54"/>
                    <a:pt x="790" y="54"/>
                  </a:cubicBezTo>
                  <a:cubicBezTo>
                    <a:pt x="792" y="54"/>
                    <a:pt x="794" y="54"/>
                    <a:pt x="795" y="54"/>
                  </a:cubicBezTo>
                  <a:cubicBezTo>
                    <a:pt x="800" y="54"/>
                    <a:pt x="800" y="54"/>
                    <a:pt x="800" y="54"/>
                  </a:cubicBezTo>
                  <a:cubicBezTo>
                    <a:pt x="801" y="54"/>
                    <a:pt x="801" y="54"/>
                    <a:pt x="802" y="54"/>
                  </a:cubicBezTo>
                  <a:cubicBezTo>
                    <a:pt x="803" y="54"/>
                    <a:pt x="804" y="54"/>
                    <a:pt x="804" y="53"/>
                  </a:cubicBezTo>
                  <a:cubicBezTo>
                    <a:pt x="804" y="53"/>
                    <a:pt x="803" y="52"/>
                    <a:pt x="803" y="52"/>
                  </a:cubicBezTo>
                  <a:cubicBezTo>
                    <a:pt x="798" y="52"/>
                    <a:pt x="795" y="50"/>
                    <a:pt x="795" y="47"/>
                  </a:cubicBezTo>
                  <a:cubicBezTo>
                    <a:pt x="795" y="45"/>
                    <a:pt x="795" y="45"/>
                    <a:pt x="795" y="45"/>
                  </a:cubicBezTo>
                  <a:cubicBezTo>
                    <a:pt x="795" y="33"/>
                    <a:pt x="795" y="33"/>
                    <a:pt x="795" y="33"/>
                  </a:cubicBezTo>
                  <a:cubicBezTo>
                    <a:pt x="795" y="32"/>
                    <a:pt x="795" y="31"/>
                    <a:pt x="795" y="31"/>
                  </a:cubicBezTo>
                  <a:close/>
                  <a:moveTo>
                    <a:pt x="876" y="2"/>
                  </a:moveTo>
                  <a:cubicBezTo>
                    <a:pt x="872" y="4"/>
                    <a:pt x="869" y="6"/>
                    <a:pt x="866" y="9"/>
                  </a:cubicBezTo>
                  <a:cubicBezTo>
                    <a:pt x="864" y="11"/>
                    <a:pt x="863" y="14"/>
                    <a:pt x="861" y="18"/>
                  </a:cubicBezTo>
                  <a:cubicBezTo>
                    <a:pt x="860" y="21"/>
                    <a:pt x="859" y="25"/>
                    <a:pt x="859" y="28"/>
                  </a:cubicBezTo>
                  <a:cubicBezTo>
                    <a:pt x="859" y="36"/>
                    <a:pt x="862" y="43"/>
                    <a:pt x="867" y="48"/>
                  </a:cubicBezTo>
                  <a:cubicBezTo>
                    <a:pt x="872" y="53"/>
                    <a:pt x="879" y="55"/>
                    <a:pt x="887" y="55"/>
                  </a:cubicBezTo>
                  <a:cubicBezTo>
                    <a:pt x="896" y="55"/>
                    <a:pt x="903" y="52"/>
                    <a:pt x="908" y="47"/>
                  </a:cubicBezTo>
                  <a:cubicBezTo>
                    <a:pt x="913" y="41"/>
                    <a:pt x="915" y="34"/>
                    <a:pt x="915" y="26"/>
                  </a:cubicBezTo>
                  <a:cubicBezTo>
                    <a:pt x="915" y="18"/>
                    <a:pt x="913" y="12"/>
                    <a:pt x="908" y="7"/>
                  </a:cubicBezTo>
                  <a:cubicBezTo>
                    <a:pt x="903" y="2"/>
                    <a:pt x="896" y="0"/>
                    <a:pt x="888" y="0"/>
                  </a:cubicBezTo>
                  <a:cubicBezTo>
                    <a:pt x="884" y="0"/>
                    <a:pt x="880" y="1"/>
                    <a:pt x="876" y="2"/>
                  </a:cubicBezTo>
                  <a:close/>
                  <a:moveTo>
                    <a:pt x="898" y="8"/>
                  </a:moveTo>
                  <a:cubicBezTo>
                    <a:pt x="901" y="10"/>
                    <a:pt x="903" y="13"/>
                    <a:pt x="904" y="17"/>
                  </a:cubicBezTo>
                  <a:cubicBezTo>
                    <a:pt x="906" y="21"/>
                    <a:pt x="906" y="25"/>
                    <a:pt x="906" y="29"/>
                  </a:cubicBezTo>
                  <a:cubicBezTo>
                    <a:pt x="906" y="36"/>
                    <a:pt x="905" y="42"/>
                    <a:pt x="902" y="46"/>
                  </a:cubicBezTo>
                  <a:cubicBezTo>
                    <a:pt x="898" y="50"/>
                    <a:pt x="894" y="52"/>
                    <a:pt x="889" y="52"/>
                  </a:cubicBezTo>
                  <a:cubicBezTo>
                    <a:pt x="883" y="52"/>
                    <a:pt x="878" y="50"/>
                    <a:pt x="875" y="45"/>
                  </a:cubicBezTo>
                  <a:cubicBezTo>
                    <a:pt x="871" y="40"/>
                    <a:pt x="869" y="33"/>
                    <a:pt x="869" y="25"/>
                  </a:cubicBezTo>
                  <a:cubicBezTo>
                    <a:pt x="869" y="18"/>
                    <a:pt x="870" y="13"/>
                    <a:pt x="873" y="9"/>
                  </a:cubicBezTo>
                  <a:cubicBezTo>
                    <a:pt x="876" y="5"/>
                    <a:pt x="880" y="3"/>
                    <a:pt x="886" y="3"/>
                  </a:cubicBezTo>
                  <a:cubicBezTo>
                    <a:pt x="890" y="3"/>
                    <a:pt x="895" y="5"/>
                    <a:pt x="898" y="8"/>
                  </a:cubicBezTo>
                  <a:cubicBezTo>
                    <a:pt x="898" y="8"/>
                    <a:pt x="898" y="8"/>
                    <a:pt x="898" y="8"/>
                  </a:cubicBezTo>
                  <a:close/>
                  <a:moveTo>
                    <a:pt x="946" y="8"/>
                  </a:moveTo>
                  <a:cubicBezTo>
                    <a:pt x="946" y="7"/>
                    <a:pt x="946" y="6"/>
                    <a:pt x="947" y="5"/>
                  </a:cubicBezTo>
                  <a:cubicBezTo>
                    <a:pt x="947" y="5"/>
                    <a:pt x="948" y="4"/>
                    <a:pt x="950" y="4"/>
                  </a:cubicBezTo>
                  <a:cubicBezTo>
                    <a:pt x="951" y="4"/>
                    <a:pt x="951" y="4"/>
                    <a:pt x="951" y="4"/>
                  </a:cubicBezTo>
                  <a:cubicBezTo>
                    <a:pt x="957" y="4"/>
                    <a:pt x="957" y="4"/>
                    <a:pt x="957" y="4"/>
                  </a:cubicBezTo>
                  <a:cubicBezTo>
                    <a:pt x="962" y="4"/>
                    <a:pt x="966" y="6"/>
                    <a:pt x="967" y="9"/>
                  </a:cubicBezTo>
                  <a:cubicBezTo>
                    <a:pt x="967" y="10"/>
                    <a:pt x="967" y="10"/>
                    <a:pt x="967" y="11"/>
                  </a:cubicBezTo>
                  <a:cubicBezTo>
                    <a:pt x="967" y="12"/>
                    <a:pt x="967" y="12"/>
                    <a:pt x="967" y="12"/>
                  </a:cubicBezTo>
                  <a:cubicBezTo>
                    <a:pt x="967" y="13"/>
                    <a:pt x="967" y="13"/>
                    <a:pt x="968" y="13"/>
                  </a:cubicBezTo>
                  <a:cubicBezTo>
                    <a:pt x="969" y="13"/>
                    <a:pt x="969" y="12"/>
                    <a:pt x="969" y="10"/>
                  </a:cubicBezTo>
                  <a:cubicBezTo>
                    <a:pt x="969" y="10"/>
                    <a:pt x="969" y="9"/>
                    <a:pt x="969" y="8"/>
                  </a:cubicBezTo>
                  <a:cubicBezTo>
                    <a:pt x="969" y="5"/>
                    <a:pt x="969" y="5"/>
                    <a:pt x="969" y="5"/>
                  </a:cubicBezTo>
                  <a:cubicBezTo>
                    <a:pt x="969" y="5"/>
                    <a:pt x="969" y="4"/>
                    <a:pt x="969" y="3"/>
                  </a:cubicBezTo>
                  <a:cubicBezTo>
                    <a:pt x="968" y="1"/>
                    <a:pt x="968" y="1"/>
                    <a:pt x="967" y="1"/>
                  </a:cubicBezTo>
                  <a:cubicBezTo>
                    <a:pt x="967" y="1"/>
                    <a:pt x="966" y="1"/>
                    <a:pt x="964" y="1"/>
                  </a:cubicBezTo>
                  <a:cubicBezTo>
                    <a:pt x="961" y="1"/>
                    <a:pt x="957" y="1"/>
                    <a:pt x="954" y="1"/>
                  </a:cubicBezTo>
                  <a:cubicBezTo>
                    <a:pt x="944" y="1"/>
                    <a:pt x="944" y="1"/>
                    <a:pt x="944" y="1"/>
                  </a:cubicBezTo>
                  <a:cubicBezTo>
                    <a:pt x="937" y="1"/>
                    <a:pt x="937" y="1"/>
                    <a:pt x="937" y="1"/>
                  </a:cubicBezTo>
                  <a:cubicBezTo>
                    <a:pt x="935" y="1"/>
                    <a:pt x="933" y="1"/>
                    <a:pt x="932" y="1"/>
                  </a:cubicBezTo>
                  <a:cubicBezTo>
                    <a:pt x="931" y="1"/>
                    <a:pt x="930" y="1"/>
                    <a:pt x="930" y="1"/>
                  </a:cubicBezTo>
                  <a:cubicBezTo>
                    <a:pt x="929" y="1"/>
                    <a:pt x="929" y="1"/>
                    <a:pt x="929" y="2"/>
                  </a:cubicBezTo>
                  <a:cubicBezTo>
                    <a:pt x="929" y="3"/>
                    <a:pt x="929" y="3"/>
                    <a:pt x="930" y="3"/>
                  </a:cubicBezTo>
                  <a:cubicBezTo>
                    <a:pt x="932" y="3"/>
                    <a:pt x="934" y="4"/>
                    <a:pt x="935" y="5"/>
                  </a:cubicBezTo>
                  <a:cubicBezTo>
                    <a:pt x="936" y="6"/>
                    <a:pt x="937" y="8"/>
                    <a:pt x="937" y="11"/>
                  </a:cubicBezTo>
                  <a:cubicBezTo>
                    <a:pt x="937" y="43"/>
                    <a:pt x="937" y="43"/>
                    <a:pt x="937" y="43"/>
                  </a:cubicBezTo>
                  <a:cubicBezTo>
                    <a:pt x="937" y="46"/>
                    <a:pt x="937" y="49"/>
                    <a:pt x="936" y="50"/>
                  </a:cubicBezTo>
                  <a:cubicBezTo>
                    <a:pt x="936" y="51"/>
                    <a:pt x="935" y="52"/>
                    <a:pt x="933" y="53"/>
                  </a:cubicBezTo>
                  <a:cubicBezTo>
                    <a:pt x="932" y="53"/>
                    <a:pt x="932" y="53"/>
                    <a:pt x="932" y="54"/>
                  </a:cubicBezTo>
                  <a:cubicBezTo>
                    <a:pt x="932" y="54"/>
                    <a:pt x="932" y="55"/>
                    <a:pt x="933" y="55"/>
                  </a:cubicBezTo>
                  <a:cubicBezTo>
                    <a:pt x="934" y="55"/>
                    <a:pt x="935" y="55"/>
                    <a:pt x="937" y="54"/>
                  </a:cubicBezTo>
                  <a:cubicBezTo>
                    <a:pt x="938" y="54"/>
                    <a:pt x="940" y="54"/>
                    <a:pt x="942" y="54"/>
                  </a:cubicBezTo>
                  <a:cubicBezTo>
                    <a:pt x="946" y="54"/>
                    <a:pt x="946" y="54"/>
                    <a:pt x="946" y="54"/>
                  </a:cubicBezTo>
                  <a:cubicBezTo>
                    <a:pt x="949" y="54"/>
                    <a:pt x="951" y="54"/>
                    <a:pt x="952" y="54"/>
                  </a:cubicBezTo>
                  <a:cubicBezTo>
                    <a:pt x="953" y="54"/>
                    <a:pt x="954" y="54"/>
                    <a:pt x="954" y="54"/>
                  </a:cubicBezTo>
                  <a:cubicBezTo>
                    <a:pt x="955" y="54"/>
                    <a:pt x="955" y="54"/>
                    <a:pt x="955" y="53"/>
                  </a:cubicBezTo>
                  <a:cubicBezTo>
                    <a:pt x="955" y="53"/>
                    <a:pt x="955" y="52"/>
                    <a:pt x="954" y="52"/>
                  </a:cubicBezTo>
                  <a:cubicBezTo>
                    <a:pt x="951" y="52"/>
                    <a:pt x="949" y="51"/>
                    <a:pt x="948" y="50"/>
                  </a:cubicBezTo>
                  <a:cubicBezTo>
                    <a:pt x="947" y="48"/>
                    <a:pt x="946" y="45"/>
                    <a:pt x="946" y="42"/>
                  </a:cubicBezTo>
                  <a:cubicBezTo>
                    <a:pt x="946" y="37"/>
                    <a:pt x="946" y="37"/>
                    <a:pt x="946" y="37"/>
                  </a:cubicBezTo>
                  <a:cubicBezTo>
                    <a:pt x="946" y="34"/>
                    <a:pt x="946" y="34"/>
                    <a:pt x="946" y="34"/>
                  </a:cubicBezTo>
                  <a:cubicBezTo>
                    <a:pt x="946" y="31"/>
                    <a:pt x="946" y="29"/>
                    <a:pt x="947" y="28"/>
                  </a:cubicBezTo>
                  <a:cubicBezTo>
                    <a:pt x="947" y="28"/>
                    <a:pt x="950" y="28"/>
                    <a:pt x="953" y="28"/>
                  </a:cubicBezTo>
                  <a:cubicBezTo>
                    <a:pt x="957" y="28"/>
                    <a:pt x="959" y="28"/>
                    <a:pt x="960" y="29"/>
                  </a:cubicBezTo>
                  <a:cubicBezTo>
                    <a:pt x="961" y="30"/>
                    <a:pt x="962" y="32"/>
                    <a:pt x="962" y="34"/>
                  </a:cubicBezTo>
                  <a:cubicBezTo>
                    <a:pt x="963" y="35"/>
                    <a:pt x="963" y="35"/>
                    <a:pt x="963" y="35"/>
                  </a:cubicBezTo>
                  <a:cubicBezTo>
                    <a:pt x="964" y="35"/>
                    <a:pt x="964" y="35"/>
                    <a:pt x="964" y="35"/>
                  </a:cubicBezTo>
                  <a:cubicBezTo>
                    <a:pt x="964" y="34"/>
                    <a:pt x="964" y="34"/>
                    <a:pt x="964" y="33"/>
                  </a:cubicBezTo>
                  <a:cubicBezTo>
                    <a:pt x="964" y="26"/>
                    <a:pt x="964" y="26"/>
                    <a:pt x="964" y="26"/>
                  </a:cubicBezTo>
                  <a:cubicBezTo>
                    <a:pt x="964" y="24"/>
                    <a:pt x="964" y="22"/>
                    <a:pt x="964" y="20"/>
                  </a:cubicBezTo>
                  <a:cubicBezTo>
                    <a:pt x="964" y="20"/>
                    <a:pt x="964" y="19"/>
                    <a:pt x="964" y="19"/>
                  </a:cubicBezTo>
                  <a:cubicBezTo>
                    <a:pt x="964" y="19"/>
                    <a:pt x="964" y="18"/>
                    <a:pt x="964" y="18"/>
                  </a:cubicBezTo>
                  <a:cubicBezTo>
                    <a:pt x="964" y="17"/>
                    <a:pt x="963" y="17"/>
                    <a:pt x="962" y="17"/>
                  </a:cubicBezTo>
                  <a:cubicBezTo>
                    <a:pt x="962" y="17"/>
                    <a:pt x="962" y="17"/>
                    <a:pt x="962" y="18"/>
                  </a:cubicBezTo>
                  <a:cubicBezTo>
                    <a:pt x="961" y="20"/>
                    <a:pt x="960" y="22"/>
                    <a:pt x="959" y="23"/>
                  </a:cubicBezTo>
                  <a:cubicBezTo>
                    <a:pt x="958" y="24"/>
                    <a:pt x="956" y="24"/>
                    <a:pt x="954" y="24"/>
                  </a:cubicBezTo>
                  <a:cubicBezTo>
                    <a:pt x="950" y="24"/>
                    <a:pt x="950" y="24"/>
                    <a:pt x="950" y="24"/>
                  </a:cubicBezTo>
                  <a:cubicBezTo>
                    <a:pt x="949" y="24"/>
                    <a:pt x="949" y="24"/>
                    <a:pt x="949" y="24"/>
                  </a:cubicBezTo>
                  <a:cubicBezTo>
                    <a:pt x="948" y="24"/>
                    <a:pt x="947" y="24"/>
                    <a:pt x="946" y="23"/>
                  </a:cubicBezTo>
                  <a:cubicBezTo>
                    <a:pt x="946" y="23"/>
                    <a:pt x="946" y="22"/>
                    <a:pt x="946" y="20"/>
                  </a:cubicBezTo>
                  <a:cubicBezTo>
                    <a:pt x="946" y="8"/>
                    <a:pt x="946" y="8"/>
                    <a:pt x="946" y="8"/>
                  </a:cubicBezTo>
                  <a:close/>
                  <a:moveTo>
                    <a:pt x="259" y="242"/>
                  </a:moveTo>
                  <a:cubicBezTo>
                    <a:pt x="259" y="239"/>
                    <a:pt x="259" y="237"/>
                    <a:pt x="260" y="236"/>
                  </a:cubicBezTo>
                  <a:cubicBezTo>
                    <a:pt x="261" y="235"/>
                    <a:pt x="262" y="235"/>
                    <a:pt x="264" y="234"/>
                  </a:cubicBezTo>
                  <a:cubicBezTo>
                    <a:pt x="265" y="234"/>
                    <a:pt x="265" y="233"/>
                    <a:pt x="265" y="233"/>
                  </a:cubicBezTo>
                  <a:cubicBezTo>
                    <a:pt x="265" y="232"/>
                    <a:pt x="265" y="232"/>
                    <a:pt x="264" y="232"/>
                  </a:cubicBezTo>
                  <a:cubicBezTo>
                    <a:pt x="264" y="232"/>
                    <a:pt x="263" y="232"/>
                    <a:pt x="262" y="232"/>
                  </a:cubicBezTo>
                  <a:cubicBezTo>
                    <a:pt x="260" y="232"/>
                    <a:pt x="257" y="233"/>
                    <a:pt x="254" y="233"/>
                  </a:cubicBezTo>
                  <a:cubicBezTo>
                    <a:pt x="251" y="233"/>
                    <a:pt x="248" y="232"/>
                    <a:pt x="245" y="232"/>
                  </a:cubicBezTo>
                  <a:cubicBezTo>
                    <a:pt x="244" y="232"/>
                    <a:pt x="244" y="232"/>
                    <a:pt x="243" y="232"/>
                  </a:cubicBezTo>
                  <a:cubicBezTo>
                    <a:pt x="242" y="232"/>
                    <a:pt x="242" y="232"/>
                    <a:pt x="242" y="233"/>
                  </a:cubicBezTo>
                  <a:cubicBezTo>
                    <a:pt x="242" y="233"/>
                    <a:pt x="242" y="234"/>
                    <a:pt x="242" y="234"/>
                  </a:cubicBezTo>
                  <a:cubicBezTo>
                    <a:pt x="242" y="234"/>
                    <a:pt x="243" y="234"/>
                    <a:pt x="243" y="234"/>
                  </a:cubicBezTo>
                  <a:cubicBezTo>
                    <a:pt x="245" y="235"/>
                    <a:pt x="247" y="235"/>
                    <a:pt x="248" y="236"/>
                  </a:cubicBezTo>
                  <a:cubicBezTo>
                    <a:pt x="249" y="236"/>
                    <a:pt x="250" y="238"/>
                    <a:pt x="250" y="239"/>
                  </a:cubicBezTo>
                  <a:cubicBezTo>
                    <a:pt x="250" y="241"/>
                    <a:pt x="250" y="241"/>
                    <a:pt x="250" y="241"/>
                  </a:cubicBezTo>
                  <a:cubicBezTo>
                    <a:pt x="250" y="243"/>
                    <a:pt x="250" y="243"/>
                    <a:pt x="250" y="243"/>
                  </a:cubicBezTo>
                  <a:cubicBezTo>
                    <a:pt x="250" y="274"/>
                    <a:pt x="250" y="274"/>
                    <a:pt x="250" y="274"/>
                  </a:cubicBezTo>
                  <a:cubicBezTo>
                    <a:pt x="250" y="277"/>
                    <a:pt x="250" y="279"/>
                    <a:pt x="249" y="281"/>
                  </a:cubicBezTo>
                  <a:cubicBezTo>
                    <a:pt x="249" y="282"/>
                    <a:pt x="247" y="283"/>
                    <a:pt x="245" y="283"/>
                  </a:cubicBezTo>
                  <a:cubicBezTo>
                    <a:pt x="245" y="283"/>
                    <a:pt x="244" y="284"/>
                    <a:pt x="244" y="284"/>
                  </a:cubicBezTo>
                  <a:cubicBezTo>
                    <a:pt x="244" y="285"/>
                    <a:pt x="245" y="285"/>
                    <a:pt x="246" y="285"/>
                  </a:cubicBezTo>
                  <a:cubicBezTo>
                    <a:pt x="247" y="285"/>
                    <a:pt x="248" y="285"/>
                    <a:pt x="250" y="285"/>
                  </a:cubicBezTo>
                  <a:cubicBezTo>
                    <a:pt x="252" y="285"/>
                    <a:pt x="255" y="285"/>
                    <a:pt x="258" y="285"/>
                  </a:cubicBezTo>
                  <a:cubicBezTo>
                    <a:pt x="260" y="285"/>
                    <a:pt x="262" y="285"/>
                    <a:pt x="263" y="285"/>
                  </a:cubicBezTo>
                  <a:cubicBezTo>
                    <a:pt x="265" y="285"/>
                    <a:pt x="265" y="285"/>
                    <a:pt x="266" y="285"/>
                  </a:cubicBezTo>
                  <a:cubicBezTo>
                    <a:pt x="267" y="285"/>
                    <a:pt x="267" y="285"/>
                    <a:pt x="267" y="284"/>
                  </a:cubicBezTo>
                  <a:cubicBezTo>
                    <a:pt x="267" y="283"/>
                    <a:pt x="266" y="283"/>
                    <a:pt x="265" y="283"/>
                  </a:cubicBezTo>
                  <a:cubicBezTo>
                    <a:pt x="263" y="283"/>
                    <a:pt x="261" y="282"/>
                    <a:pt x="260" y="280"/>
                  </a:cubicBezTo>
                  <a:cubicBezTo>
                    <a:pt x="260" y="278"/>
                    <a:pt x="259" y="275"/>
                    <a:pt x="259" y="271"/>
                  </a:cubicBezTo>
                  <a:cubicBezTo>
                    <a:pt x="259" y="269"/>
                    <a:pt x="259" y="269"/>
                    <a:pt x="259" y="269"/>
                  </a:cubicBezTo>
                  <a:cubicBezTo>
                    <a:pt x="259" y="267"/>
                    <a:pt x="259" y="266"/>
                    <a:pt x="259" y="265"/>
                  </a:cubicBezTo>
                  <a:cubicBezTo>
                    <a:pt x="260" y="264"/>
                    <a:pt x="260" y="264"/>
                    <a:pt x="261" y="26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4" y="260"/>
                    <a:pt x="264" y="259"/>
                    <a:pt x="265" y="259"/>
                  </a:cubicBezTo>
                  <a:cubicBezTo>
                    <a:pt x="265" y="259"/>
                    <a:pt x="266" y="260"/>
                    <a:pt x="266" y="261"/>
                  </a:cubicBezTo>
                  <a:cubicBezTo>
                    <a:pt x="267" y="263"/>
                    <a:pt x="269" y="266"/>
                    <a:pt x="273" y="270"/>
                  </a:cubicBezTo>
                  <a:cubicBezTo>
                    <a:pt x="276" y="275"/>
                    <a:pt x="279" y="279"/>
                    <a:pt x="282" y="281"/>
                  </a:cubicBezTo>
                  <a:cubicBezTo>
                    <a:pt x="282" y="282"/>
                    <a:pt x="283" y="283"/>
                    <a:pt x="283" y="283"/>
                  </a:cubicBezTo>
                  <a:cubicBezTo>
                    <a:pt x="284" y="284"/>
                    <a:pt x="285" y="285"/>
                    <a:pt x="287" y="285"/>
                  </a:cubicBezTo>
                  <a:cubicBezTo>
                    <a:pt x="287" y="285"/>
                    <a:pt x="288" y="285"/>
                    <a:pt x="290" y="285"/>
                  </a:cubicBezTo>
                  <a:cubicBezTo>
                    <a:pt x="291" y="285"/>
                    <a:pt x="291" y="285"/>
                    <a:pt x="292" y="285"/>
                  </a:cubicBezTo>
                  <a:cubicBezTo>
                    <a:pt x="294" y="285"/>
                    <a:pt x="296" y="285"/>
                    <a:pt x="299" y="285"/>
                  </a:cubicBezTo>
                  <a:cubicBezTo>
                    <a:pt x="299" y="285"/>
                    <a:pt x="300" y="285"/>
                    <a:pt x="300" y="285"/>
                  </a:cubicBezTo>
                  <a:cubicBezTo>
                    <a:pt x="301" y="285"/>
                    <a:pt x="301" y="285"/>
                    <a:pt x="301" y="284"/>
                  </a:cubicBezTo>
                  <a:cubicBezTo>
                    <a:pt x="301" y="284"/>
                    <a:pt x="301" y="283"/>
                    <a:pt x="300" y="283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296" y="282"/>
                    <a:pt x="293" y="280"/>
                    <a:pt x="291" y="278"/>
                  </a:cubicBezTo>
                  <a:cubicBezTo>
                    <a:pt x="288" y="275"/>
                    <a:pt x="283" y="269"/>
                    <a:pt x="277" y="260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5"/>
                    <a:pt x="272" y="254"/>
                    <a:pt x="272" y="253"/>
                  </a:cubicBezTo>
                  <a:cubicBezTo>
                    <a:pt x="272" y="252"/>
                    <a:pt x="273" y="251"/>
                    <a:pt x="275" y="249"/>
                  </a:cubicBezTo>
                  <a:cubicBezTo>
                    <a:pt x="276" y="249"/>
                    <a:pt x="277" y="247"/>
                    <a:pt x="279" y="245"/>
                  </a:cubicBezTo>
                  <a:cubicBezTo>
                    <a:pt x="284" y="241"/>
                    <a:pt x="287" y="239"/>
                    <a:pt x="289" y="237"/>
                  </a:cubicBezTo>
                  <a:cubicBezTo>
                    <a:pt x="292" y="235"/>
                    <a:pt x="294" y="234"/>
                    <a:pt x="295" y="234"/>
                  </a:cubicBezTo>
                  <a:cubicBezTo>
                    <a:pt x="296" y="234"/>
                    <a:pt x="297" y="234"/>
                    <a:pt x="297" y="233"/>
                  </a:cubicBezTo>
                  <a:cubicBezTo>
                    <a:pt x="297" y="232"/>
                    <a:pt x="297" y="232"/>
                    <a:pt x="296" y="232"/>
                  </a:cubicBezTo>
                  <a:cubicBezTo>
                    <a:pt x="295" y="232"/>
                    <a:pt x="293" y="232"/>
                    <a:pt x="290" y="232"/>
                  </a:cubicBezTo>
                  <a:cubicBezTo>
                    <a:pt x="289" y="232"/>
                    <a:pt x="288" y="233"/>
                    <a:pt x="287" y="233"/>
                  </a:cubicBezTo>
                  <a:cubicBezTo>
                    <a:pt x="286" y="233"/>
                    <a:pt x="284" y="232"/>
                    <a:pt x="281" y="232"/>
                  </a:cubicBezTo>
                  <a:cubicBezTo>
                    <a:pt x="280" y="232"/>
                    <a:pt x="279" y="232"/>
                    <a:pt x="278" y="232"/>
                  </a:cubicBezTo>
                  <a:cubicBezTo>
                    <a:pt x="277" y="232"/>
                    <a:pt x="277" y="232"/>
                    <a:pt x="277" y="233"/>
                  </a:cubicBezTo>
                  <a:cubicBezTo>
                    <a:pt x="277" y="234"/>
                    <a:pt x="277" y="234"/>
                    <a:pt x="278" y="234"/>
                  </a:cubicBezTo>
                  <a:cubicBezTo>
                    <a:pt x="279" y="234"/>
                    <a:pt x="280" y="234"/>
                    <a:pt x="281" y="235"/>
                  </a:cubicBezTo>
                  <a:cubicBezTo>
                    <a:pt x="281" y="235"/>
                    <a:pt x="282" y="236"/>
                    <a:pt x="282" y="237"/>
                  </a:cubicBezTo>
                  <a:cubicBezTo>
                    <a:pt x="282" y="239"/>
                    <a:pt x="278" y="243"/>
                    <a:pt x="271" y="250"/>
                  </a:cubicBezTo>
                  <a:cubicBezTo>
                    <a:pt x="265" y="254"/>
                    <a:pt x="265" y="254"/>
                    <a:pt x="265" y="254"/>
                  </a:cubicBezTo>
                  <a:cubicBezTo>
                    <a:pt x="262" y="258"/>
                    <a:pt x="262" y="258"/>
                    <a:pt x="262" y="258"/>
                  </a:cubicBezTo>
                  <a:cubicBezTo>
                    <a:pt x="261" y="259"/>
                    <a:pt x="260" y="259"/>
                    <a:pt x="260" y="259"/>
                  </a:cubicBezTo>
                  <a:cubicBezTo>
                    <a:pt x="259" y="259"/>
                    <a:pt x="259" y="258"/>
                    <a:pt x="259" y="257"/>
                  </a:cubicBezTo>
                  <a:cubicBezTo>
                    <a:pt x="259" y="243"/>
                    <a:pt x="259" y="243"/>
                    <a:pt x="259" y="243"/>
                  </a:cubicBezTo>
                  <a:cubicBezTo>
                    <a:pt x="259" y="242"/>
                    <a:pt x="259" y="242"/>
                    <a:pt x="259" y="242"/>
                  </a:cubicBezTo>
                  <a:close/>
                  <a:moveTo>
                    <a:pt x="328" y="239"/>
                  </a:moveTo>
                  <a:cubicBezTo>
                    <a:pt x="325" y="235"/>
                    <a:pt x="325" y="235"/>
                    <a:pt x="325" y="235"/>
                  </a:cubicBezTo>
                  <a:cubicBezTo>
                    <a:pt x="324" y="234"/>
                    <a:pt x="323" y="233"/>
                    <a:pt x="322" y="232"/>
                  </a:cubicBezTo>
                  <a:cubicBezTo>
                    <a:pt x="322" y="232"/>
                    <a:pt x="321" y="232"/>
                    <a:pt x="321" y="232"/>
                  </a:cubicBezTo>
                  <a:cubicBezTo>
                    <a:pt x="320" y="232"/>
                    <a:pt x="319" y="232"/>
                    <a:pt x="318" y="232"/>
                  </a:cubicBezTo>
                  <a:cubicBezTo>
                    <a:pt x="316" y="232"/>
                    <a:pt x="314" y="232"/>
                    <a:pt x="312" y="232"/>
                  </a:cubicBezTo>
                  <a:cubicBezTo>
                    <a:pt x="310" y="232"/>
                    <a:pt x="310" y="232"/>
                    <a:pt x="310" y="232"/>
                  </a:cubicBezTo>
                  <a:cubicBezTo>
                    <a:pt x="308" y="232"/>
                    <a:pt x="308" y="232"/>
                    <a:pt x="308" y="232"/>
                  </a:cubicBezTo>
                  <a:cubicBezTo>
                    <a:pt x="307" y="232"/>
                    <a:pt x="306" y="233"/>
                    <a:pt x="306" y="233"/>
                  </a:cubicBezTo>
                  <a:cubicBezTo>
                    <a:pt x="306" y="234"/>
                    <a:pt x="307" y="234"/>
                    <a:pt x="308" y="234"/>
                  </a:cubicBezTo>
                  <a:cubicBezTo>
                    <a:pt x="313" y="235"/>
                    <a:pt x="316" y="239"/>
                    <a:pt x="316" y="247"/>
                  </a:cubicBezTo>
                  <a:cubicBezTo>
                    <a:pt x="316" y="263"/>
                    <a:pt x="316" y="263"/>
                    <a:pt x="316" y="263"/>
                  </a:cubicBezTo>
                  <a:cubicBezTo>
                    <a:pt x="316" y="273"/>
                    <a:pt x="316" y="273"/>
                    <a:pt x="316" y="273"/>
                  </a:cubicBezTo>
                  <a:cubicBezTo>
                    <a:pt x="316" y="276"/>
                    <a:pt x="316" y="278"/>
                    <a:pt x="315" y="280"/>
                  </a:cubicBezTo>
                  <a:cubicBezTo>
                    <a:pt x="314" y="282"/>
                    <a:pt x="313" y="283"/>
                    <a:pt x="311" y="283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1" y="285"/>
                  </a:cubicBezTo>
                  <a:cubicBezTo>
                    <a:pt x="311" y="285"/>
                    <a:pt x="312" y="285"/>
                    <a:pt x="313" y="285"/>
                  </a:cubicBezTo>
                  <a:cubicBezTo>
                    <a:pt x="315" y="285"/>
                    <a:pt x="317" y="285"/>
                    <a:pt x="320" y="285"/>
                  </a:cubicBezTo>
                  <a:cubicBezTo>
                    <a:pt x="322" y="285"/>
                    <a:pt x="325" y="285"/>
                    <a:pt x="327" y="285"/>
                  </a:cubicBezTo>
                  <a:cubicBezTo>
                    <a:pt x="327" y="285"/>
                    <a:pt x="328" y="285"/>
                    <a:pt x="328" y="285"/>
                  </a:cubicBezTo>
                  <a:cubicBezTo>
                    <a:pt x="329" y="285"/>
                    <a:pt x="329" y="285"/>
                    <a:pt x="329" y="284"/>
                  </a:cubicBezTo>
                  <a:cubicBezTo>
                    <a:pt x="329" y="284"/>
                    <a:pt x="329" y="283"/>
                    <a:pt x="328" y="283"/>
                  </a:cubicBezTo>
                  <a:cubicBezTo>
                    <a:pt x="324" y="283"/>
                    <a:pt x="322" y="281"/>
                    <a:pt x="321" y="278"/>
                  </a:cubicBezTo>
                  <a:cubicBezTo>
                    <a:pt x="320" y="275"/>
                    <a:pt x="320" y="270"/>
                    <a:pt x="320" y="262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20" y="245"/>
                    <a:pt x="320" y="244"/>
                    <a:pt x="320" y="244"/>
                  </a:cubicBezTo>
                  <a:cubicBezTo>
                    <a:pt x="321" y="244"/>
                    <a:pt x="321" y="245"/>
                    <a:pt x="322" y="245"/>
                  </a:cubicBezTo>
                  <a:cubicBezTo>
                    <a:pt x="357" y="284"/>
                    <a:pt x="357" y="284"/>
                    <a:pt x="357" y="284"/>
                  </a:cubicBezTo>
                  <a:cubicBezTo>
                    <a:pt x="357" y="285"/>
                    <a:pt x="358" y="285"/>
                    <a:pt x="358" y="285"/>
                  </a:cubicBezTo>
                  <a:cubicBezTo>
                    <a:pt x="359" y="285"/>
                    <a:pt x="359" y="285"/>
                    <a:pt x="359" y="284"/>
                  </a:cubicBezTo>
                  <a:cubicBezTo>
                    <a:pt x="359" y="279"/>
                    <a:pt x="359" y="279"/>
                    <a:pt x="359" y="279"/>
                  </a:cubicBezTo>
                  <a:cubicBezTo>
                    <a:pt x="359" y="276"/>
                    <a:pt x="359" y="276"/>
                    <a:pt x="359" y="276"/>
                  </a:cubicBezTo>
                  <a:cubicBezTo>
                    <a:pt x="359" y="272"/>
                    <a:pt x="359" y="272"/>
                    <a:pt x="359" y="272"/>
                  </a:cubicBezTo>
                  <a:cubicBezTo>
                    <a:pt x="359" y="269"/>
                    <a:pt x="359" y="269"/>
                    <a:pt x="359" y="269"/>
                  </a:cubicBezTo>
                  <a:cubicBezTo>
                    <a:pt x="360" y="245"/>
                    <a:pt x="360" y="245"/>
                    <a:pt x="360" y="245"/>
                  </a:cubicBezTo>
                  <a:cubicBezTo>
                    <a:pt x="360" y="243"/>
                    <a:pt x="360" y="243"/>
                    <a:pt x="360" y="243"/>
                  </a:cubicBezTo>
                  <a:cubicBezTo>
                    <a:pt x="360" y="237"/>
                    <a:pt x="361" y="234"/>
                    <a:pt x="365" y="234"/>
                  </a:cubicBezTo>
                  <a:cubicBezTo>
                    <a:pt x="366" y="234"/>
                    <a:pt x="366" y="233"/>
                    <a:pt x="366" y="233"/>
                  </a:cubicBezTo>
                  <a:cubicBezTo>
                    <a:pt x="366" y="232"/>
                    <a:pt x="366" y="232"/>
                    <a:pt x="365" y="232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0" y="232"/>
                    <a:pt x="357" y="232"/>
                    <a:pt x="355" y="232"/>
                  </a:cubicBezTo>
                  <a:cubicBezTo>
                    <a:pt x="354" y="232"/>
                    <a:pt x="353" y="232"/>
                    <a:pt x="352" y="232"/>
                  </a:cubicBezTo>
                  <a:cubicBezTo>
                    <a:pt x="350" y="232"/>
                    <a:pt x="348" y="232"/>
                    <a:pt x="347" y="232"/>
                  </a:cubicBezTo>
                  <a:cubicBezTo>
                    <a:pt x="347" y="232"/>
                    <a:pt x="346" y="232"/>
                    <a:pt x="346" y="233"/>
                  </a:cubicBezTo>
                  <a:cubicBezTo>
                    <a:pt x="346" y="233"/>
                    <a:pt x="347" y="234"/>
                    <a:pt x="347" y="234"/>
                  </a:cubicBezTo>
                  <a:cubicBezTo>
                    <a:pt x="351" y="234"/>
                    <a:pt x="353" y="235"/>
                    <a:pt x="355" y="237"/>
                  </a:cubicBezTo>
                  <a:cubicBezTo>
                    <a:pt x="356" y="239"/>
                    <a:pt x="356" y="244"/>
                    <a:pt x="356" y="250"/>
                  </a:cubicBezTo>
                  <a:cubicBezTo>
                    <a:pt x="356" y="255"/>
                    <a:pt x="356" y="260"/>
                    <a:pt x="356" y="266"/>
                  </a:cubicBezTo>
                  <a:cubicBezTo>
                    <a:pt x="356" y="267"/>
                    <a:pt x="356" y="268"/>
                    <a:pt x="355" y="268"/>
                  </a:cubicBezTo>
                  <a:cubicBezTo>
                    <a:pt x="355" y="268"/>
                    <a:pt x="353" y="267"/>
                    <a:pt x="352" y="265"/>
                  </a:cubicBezTo>
                  <a:cubicBezTo>
                    <a:pt x="350" y="264"/>
                    <a:pt x="350" y="264"/>
                    <a:pt x="350" y="264"/>
                  </a:cubicBezTo>
                  <a:cubicBezTo>
                    <a:pt x="330" y="241"/>
                    <a:pt x="330" y="241"/>
                    <a:pt x="330" y="241"/>
                  </a:cubicBezTo>
                  <a:cubicBezTo>
                    <a:pt x="330" y="241"/>
                    <a:pt x="329" y="240"/>
                    <a:pt x="328" y="239"/>
                  </a:cubicBezTo>
                  <a:cubicBezTo>
                    <a:pt x="328" y="239"/>
                    <a:pt x="328" y="239"/>
                    <a:pt x="328" y="239"/>
                  </a:cubicBezTo>
                  <a:close/>
                  <a:moveTo>
                    <a:pt x="391" y="233"/>
                  </a:moveTo>
                  <a:cubicBezTo>
                    <a:pt x="387" y="235"/>
                    <a:pt x="384" y="237"/>
                    <a:pt x="381" y="240"/>
                  </a:cubicBezTo>
                  <a:cubicBezTo>
                    <a:pt x="379" y="242"/>
                    <a:pt x="378" y="245"/>
                    <a:pt x="376" y="249"/>
                  </a:cubicBezTo>
                  <a:cubicBezTo>
                    <a:pt x="375" y="252"/>
                    <a:pt x="374" y="256"/>
                    <a:pt x="374" y="259"/>
                  </a:cubicBezTo>
                  <a:cubicBezTo>
                    <a:pt x="374" y="267"/>
                    <a:pt x="377" y="274"/>
                    <a:pt x="382" y="279"/>
                  </a:cubicBezTo>
                  <a:cubicBezTo>
                    <a:pt x="387" y="284"/>
                    <a:pt x="394" y="286"/>
                    <a:pt x="402" y="286"/>
                  </a:cubicBezTo>
                  <a:cubicBezTo>
                    <a:pt x="411" y="286"/>
                    <a:pt x="418" y="283"/>
                    <a:pt x="423" y="278"/>
                  </a:cubicBezTo>
                  <a:cubicBezTo>
                    <a:pt x="428" y="272"/>
                    <a:pt x="430" y="265"/>
                    <a:pt x="430" y="256"/>
                  </a:cubicBezTo>
                  <a:cubicBezTo>
                    <a:pt x="430" y="249"/>
                    <a:pt x="428" y="243"/>
                    <a:pt x="423" y="238"/>
                  </a:cubicBezTo>
                  <a:cubicBezTo>
                    <a:pt x="418" y="233"/>
                    <a:pt x="411" y="231"/>
                    <a:pt x="403" y="231"/>
                  </a:cubicBezTo>
                  <a:cubicBezTo>
                    <a:pt x="399" y="231"/>
                    <a:pt x="395" y="232"/>
                    <a:pt x="391" y="233"/>
                  </a:cubicBezTo>
                  <a:close/>
                  <a:moveTo>
                    <a:pt x="413" y="239"/>
                  </a:moveTo>
                  <a:cubicBezTo>
                    <a:pt x="416" y="241"/>
                    <a:pt x="418" y="244"/>
                    <a:pt x="419" y="248"/>
                  </a:cubicBezTo>
                  <a:cubicBezTo>
                    <a:pt x="420" y="252"/>
                    <a:pt x="421" y="256"/>
                    <a:pt x="421" y="260"/>
                  </a:cubicBezTo>
                  <a:cubicBezTo>
                    <a:pt x="421" y="267"/>
                    <a:pt x="420" y="273"/>
                    <a:pt x="416" y="277"/>
                  </a:cubicBezTo>
                  <a:cubicBezTo>
                    <a:pt x="413" y="281"/>
                    <a:pt x="409" y="283"/>
                    <a:pt x="404" y="283"/>
                  </a:cubicBezTo>
                  <a:cubicBezTo>
                    <a:pt x="398" y="283"/>
                    <a:pt x="393" y="281"/>
                    <a:pt x="389" y="275"/>
                  </a:cubicBezTo>
                  <a:cubicBezTo>
                    <a:pt x="386" y="270"/>
                    <a:pt x="384" y="264"/>
                    <a:pt x="384" y="256"/>
                  </a:cubicBezTo>
                  <a:cubicBezTo>
                    <a:pt x="384" y="249"/>
                    <a:pt x="385" y="244"/>
                    <a:pt x="388" y="240"/>
                  </a:cubicBezTo>
                  <a:cubicBezTo>
                    <a:pt x="391" y="236"/>
                    <a:pt x="395" y="234"/>
                    <a:pt x="400" y="234"/>
                  </a:cubicBezTo>
                  <a:cubicBezTo>
                    <a:pt x="405" y="234"/>
                    <a:pt x="410" y="236"/>
                    <a:pt x="413" y="239"/>
                  </a:cubicBezTo>
                  <a:cubicBezTo>
                    <a:pt x="413" y="239"/>
                    <a:pt x="413" y="239"/>
                    <a:pt x="413" y="239"/>
                  </a:cubicBezTo>
                  <a:close/>
                  <a:moveTo>
                    <a:pt x="470" y="233"/>
                  </a:moveTo>
                  <a:cubicBezTo>
                    <a:pt x="470" y="234"/>
                    <a:pt x="471" y="234"/>
                    <a:pt x="472" y="234"/>
                  </a:cubicBezTo>
                  <a:cubicBezTo>
                    <a:pt x="473" y="234"/>
                    <a:pt x="473" y="234"/>
                    <a:pt x="473" y="234"/>
                  </a:cubicBezTo>
                  <a:cubicBezTo>
                    <a:pt x="476" y="235"/>
                    <a:pt x="477" y="236"/>
                    <a:pt x="477" y="237"/>
                  </a:cubicBezTo>
                  <a:cubicBezTo>
                    <a:pt x="477" y="238"/>
                    <a:pt x="476" y="239"/>
                    <a:pt x="476" y="240"/>
                  </a:cubicBezTo>
                  <a:cubicBezTo>
                    <a:pt x="475" y="241"/>
                    <a:pt x="474" y="243"/>
                    <a:pt x="472" y="245"/>
                  </a:cubicBezTo>
                  <a:cubicBezTo>
                    <a:pt x="468" y="250"/>
                    <a:pt x="468" y="250"/>
                    <a:pt x="468" y="250"/>
                  </a:cubicBezTo>
                  <a:cubicBezTo>
                    <a:pt x="466" y="252"/>
                    <a:pt x="466" y="252"/>
                    <a:pt x="466" y="252"/>
                  </a:cubicBezTo>
                  <a:cubicBezTo>
                    <a:pt x="466" y="252"/>
                    <a:pt x="465" y="253"/>
                    <a:pt x="465" y="253"/>
                  </a:cubicBezTo>
                  <a:cubicBezTo>
                    <a:pt x="465" y="253"/>
                    <a:pt x="464" y="252"/>
                    <a:pt x="463" y="251"/>
                  </a:cubicBezTo>
                  <a:cubicBezTo>
                    <a:pt x="460" y="247"/>
                    <a:pt x="460" y="247"/>
                    <a:pt x="460" y="247"/>
                  </a:cubicBezTo>
                  <a:cubicBezTo>
                    <a:pt x="458" y="243"/>
                    <a:pt x="458" y="243"/>
                    <a:pt x="458" y="243"/>
                  </a:cubicBezTo>
                  <a:cubicBezTo>
                    <a:pt x="456" y="240"/>
                    <a:pt x="455" y="238"/>
                    <a:pt x="455" y="237"/>
                  </a:cubicBezTo>
                  <a:cubicBezTo>
                    <a:pt x="455" y="236"/>
                    <a:pt x="455" y="235"/>
                    <a:pt x="456" y="235"/>
                  </a:cubicBezTo>
                  <a:cubicBezTo>
                    <a:pt x="456" y="234"/>
                    <a:pt x="457" y="234"/>
                    <a:pt x="458" y="234"/>
                  </a:cubicBezTo>
                  <a:cubicBezTo>
                    <a:pt x="459" y="234"/>
                    <a:pt x="459" y="233"/>
                    <a:pt x="459" y="233"/>
                  </a:cubicBezTo>
                  <a:cubicBezTo>
                    <a:pt x="459" y="232"/>
                    <a:pt x="459" y="232"/>
                    <a:pt x="458" y="232"/>
                  </a:cubicBezTo>
                  <a:cubicBezTo>
                    <a:pt x="458" y="232"/>
                    <a:pt x="457" y="232"/>
                    <a:pt x="456" y="232"/>
                  </a:cubicBezTo>
                  <a:cubicBezTo>
                    <a:pt x="452" y="232"/>
                    <a:pt x="452" y="232"/>
                    <a:pt x="452" y="232"/>
                  </a:cubicBezTo>
                  <a:cubicBezTo>
                    <a:pt x="451" y="232"/>
                    <a:pt x="449" y="232"/>
                    <a:pt x="447" y="232"/>
                  </a:cubicBezTo>
                  <a:cubicBezTo>
                    <a:pt x="445" y="232"/>
                    <a:pt x="442" y="232"/>
                    <a:pt x="438" y="232"/>
                  </a:cubicBezTo>
                  <a:cubicBezTo>
                    <a:pt x="437" y="232"/>
                    <a:pt x="436" y="232"/>
                    <a:pt x="436" y="232"/>
                  </a:cubicBezTo>
                  <a:cubicBezTo>
                    <a:pt x="435" y="232"/>
                    <a:pt x="434" y="232"/>
                    <a:pt x="434" y="233"/>
                  </a:cubicBezTo>
                  <a:cubicBezTo>
                    <a:pt x="434" y="234"/>
                    <a:pt x="435" y="234"/>
                    <a:pt x="436" y="234"/>
                  </a:cubicBezTo>
                  <a:cubicBezTo>
                    <a:pt x="438" y="235"/>
                    <a:pt x="440" y="236"/>
                    <a:pt x="442" y="237"/>
                  </a:cubicBezTo>
                  <a:cubicBezTo>
                    <a:pt x="443" y="239"/>
                    <a:pt x="446" y="243"/>
                    <a:pt x="451" y="249"/>
                  </a:cubicBezTo>
                  <a:cubicBezTo>
                    <a:pt x="453" y="252"/>
                    <a:pt x="454" y="254"/>
                    <a:pt x="456" y="256"/>
                  </a:cubicBezTo>
                  <a:cubicBezTo>
                    <a:pt x="458" y="258"/>
                    <a:pt x="458" y="260"/>
                    <a:pt x="458" y="260"/>
                  </a:cubicBezTo>
                  <a:cubicBezTo>
                    <a:pt x="458" y="261"/>
                    <a:pt x="458" y="262"/>
                    <a:pt x="456" y="264"/>
                  </a:cubicBezTo>
                  <a:cubicBezTo>
                    <a:pt x="454" y="265"/>
                    <a:pt x="452" y="268"/>
                    <a:pt x="449" y="271"/>
                  </a:cubicBezTo>
                  <a:cubicBezTo>
                    <a:pt x="446" y="275"/>
                    <a:pt x="443" y="278"/>
                    <a:pt x="441" y="280"/>
                  </a:cubicBezTo>
                  <a:cubicBezTo>
                    <a:pt x="439" y="282"/>
                    <a:pt x="437" y="283"/>
                    <a:pt x="435" y="283"/>
                  </a:cubicBezTo>
                  <a:cubicBezTo>
                    <a:pt x="435" y="283"/>
                    <a:pt x="434" y="284"/>
                    <a:pt x="434" y="284"/>
                  </a:cubicBezTo>
                  <a:cubicBezTo>
                    <a:pt x="434" y="284"/>
                    <a:pt x="434" y="285"/>
                    <a:pt x="435" y="285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437" y="285"/>
                    <a:pt x="437" y="285"/>
                    <a:pt x="437" y="285"/>
                  </a:cubicBezTo>
                  <a:cubicBezTo>
                    <a:pt x="441" y="285"/>
                    <a:pt x="441" y="285"/>
                    <a:pt x="441" y="285"/>
                  </a:cubicBezTo>
                  <a:cubicBezTo>
                    <a:pt x="442" y="285"/>
                    <a:pt x="443" y="285"/>
                    <a:pt x="444" y="285"/>
                  </a:cubicBezTo>
                  <a:cubicBezTo>
                    <a:pt x="447" y="285"/>
                    <a:pt x="451" y="285"/>
                    <a:pt x="454" y="285"/>
                  </a:cubicBezTo>
                  <a:cubicBezTo>
                    <a:pt x="454" y="285"/>
                    <a:pt x="455" y="285"/>
                    <a:pt x="455" y="285"/>
                  </a:cubicBezTo>
                  <a:cubicBezTo>
                    <a:pt x="456" y="285"/>
                    <a:pt x="456" y="285"/>
                    <a:pt x="456" y="284"/>
                  </a:cubicBezTo>
                  <a:cubicBezTo>
                    <a:pt x="456" y="284"/>
                    <a:pt x="456" y="283"/>
                    <a:pt x="455" y="283"/>
                  </a:cubicBezTo>
                  <a:cubicBezTo>
                    <a:pt x="451" y="283"/>
                    <a:pt x="449" y="282"/>
                    <a:pt x="449" y="280"/>
                  </a:cubicBezTo>
                  <a:cubicBezTo>
                    <a:pt x="449" y="278"/>
                    <a:pt x="452" y="273"/>
                    <a:pt x="458" y="267"/>
                  </a:cubicBezTo>
                  <a:cubicBezTo>
                    <a:pt x="458" y="266"/>
                    <a:pt x="459" y="265"/>
                    <a:pt x="460" y="264"/>
                  </a:cubicBezTo>
                  <a:cubicBezTo>
                    <a:pt x="460" y="263"/>
                    <a:pt x="461" y="263"/>
                    <a:pt x="461" y="263"/>
                  </a:cubicBezTo>
                  <a:cubicBezTo>
                    <a:pt x="461" y="263"/>
                    <a:pt x="461" y="263"/>
                    <a:pt x="462" y="264"/>
                  </a:cubicBezTo>
                  <a:cubicBezTo>
                    <a:pt x="464" y="266"/>
                    <a:pt x="464" y="266"/>
                    <a:pt x="464" y="266"/>
                  </a:cubicBezTo>
                  <a:cubicBezTo>
                    <a:pt x="467" y="271"/>
                    <a:pt x="469" y="274"/>
                    <a:pt x="470" y="276"/>
                  </a:cubicBezTo>
                  <a:cubicBezTo>
                    <a:pt x="472" y="278"/>
                    <a:pt x="472" y="279"/>
                    <a:pt x="472" y="280"/>
                  </a:cubicBezTo>
                  <a:cubicBezTo>
                    <a:pt x="472" y="282"/>
                    <a:pt x="471" y="283"/>
                    <a:pt x="469" y="283"/>
                  </a:cubicBezTo>
                  <a:cubicBezTo>
                    <a:pt x="468" y="283"/>
                    <a:pt x="468" y="283"/>
                    <a:pt x="468" y="284"/>
                  </a:cubicBezTo>
                  <a:cubicBezTo>
                    <a:pt x="468" y="285"/>
                    <a:pt x="468" y="285"/>
                    <a:pt x="469" y="285"/>
                  </a:cubicBezTo>
                  <a:cubicBezTo>
                    <a:pt x="470" y="285"/>
                    <a:pt x="471" y="285"/>
                    <a:pt x="472" y="285"/>
                  </a:cubicBezTo>
                  <a:cubicBezTo>
                    <a:pt x="476" y="285"/>
                    <a:pt x="476" y="285"/>
                    <a:pt x="476" y="285"/>
                  </a:cubicBezTo>
                  <a:cubicBezTo>
                    <a:pt x="478" y="285"/>
                    <a:pt x="479" y="285"/>
                    <a:pt x="480" y="285"/>
                  </a:cubicBezTo>
                  <a:cubicBezTo>
                    <a:pt x="482" y="285"/>
                    <a:pt x="484" y="285"/>
                    <a:pt x="486" y="285"/>
                  </a:cubicBezTo>
                  <a:cubicBezTo>
                    <a:pt x="491" y="285"/>
                    <a:pt x="491" y="285"/>
                    <a:pt x="491" y="285"/>
                  </a:cubicBezTo>
                  <a:cubicBezTo>
                    <a:pt x="492" y="285"/>
                    <a:pt x="492" y="285"/>
                    <a:pt x="493" y="285"/>
                  </a:cubicBezTo>
                  <a:cubicBezTo>
                    <a:pt x="493" y="285"/>
                    <a:pt x="494" y="285"/>
                    <a:pt x="494" y="284"/>
                  </a:cubicBezTo>
                  <a:cubicBezTo>
                    <a:pt x="494" y="284"/>
                    <a:pt x="493" y="283"/>
                    <a:pt x="493" y="283"/>
                  </a:cubicBezTo>
                  <a:cubicBezTo>
                    <a:pt x="490" y="283"/>
                    <a:pt x="487" y="282"/>
                    <a:pt x="485" y="280"/>
                  </a:cubicBezTo>
                  <a:cubicBezTo>
                    <a:pt x="483" y="277"/>
                    <a:pt x="479" y="272"/>
                    <a:pt x="475" y="266"/>
                  </a:cubicBezTo>
                  <a:cubicBezTo>
                    <a:pt x="472" y="263"/>
                    <a:pt x="470" y="260"/>
                    <a:pt x="470" y="259"/>
                  </a:cubicBezTo>
                  <a:cubicBezTo>
                    <a:pt x="468" y="257"/>
                    <a:pt x="467" y="256"/>
                    <a:pt x="467" y="256"/>
                  </a:cubicBezTo>
                  <a:cubicBezTo>
                    <a:pt x="467" y="255"/>
                    <a:pt x="468" y="254"/>
                    <a:pt x="469" y="253"/>
                  </a:cubicBezTo>
                  <a:cubicBezTo>
                    <a:pt x="469" y="253"/>
                    <a:pt x="471" y="251"/>
                    <a:pt x="474" y="247"/>
                  </a:cubicBezTo>
                  <a:cubicBezTo>
                    <a:pt x="478" y="242"/>
                    <a:pt x="482" y="238"/>
                    <a:pt x="485" y="236"/>
                  </a:cubicBezTo>
                  <a:cubicBezTo>
                    <a:pt x="486" y="235"/>
                    <a:pt x="488" y="234"/>
                    <a:pt x="490" y="234"/>
                  </a:cubicBezTo>
                  <a:cubicBezTo>
                    <a:pt x="491" y="234"/>
                    <a:pt x="492" y="233"/>
                    <a:pt x="492" y="233"/>
                  </a:cubicBezTo>
                  <a:cubicBezTo>
                    <a:pt x="492" y="232"/>
                    <a:pt x="491" y="232"/>
                    <a:pt x="491" y="232"/>
                  </a:cubicBezTo>
                  <a:cubicBezTo>
                    <a:pt x="490" y="232"/>
                    <a:pt x="489" y="232"/>
                    <a:pt x="488" y="232"/>
                  </a:cubicBezTo>
                  <a:cubicBezTo>
                    <a:pt x="483" y="232"/>
                    <a:pt x="483" y="232"/>
                    <a:pt x="483" y="232"/>
                  </a:cubicBezTo>
                  <a:cubicBezTo>
                    <a:pt x="482" y="232"/>
                    <a:pt x="481" y="232"/>
                    <a:pt x="480" y="232"/>
                  </a:cubicBezTo>
                  <a:cubicBezTo>
                    <a:pt x="478" y="232"/>
                    <a:pt x="476" y="232"/>
                    <a:pt x="473" y="232"/>
                  </a:cubicBezTo>
                  <a:cubicBezTo>
                    <a:pt x="472" y="232"/>
                    <a:pt x="472" y="232"/>
                    <a:pt x="472" y="232"/>
                  </a:cubicBezTo>
                  <a:cubicBezTo>
                    <a:pt x="471" y="232"/>
                    <a:pt x="470" y="232"/>
                    <a:pt x="470" y="233"/>
                  </a:cubicBezTo>
                  <a:cubicBezTo>
                    <a:pt x="470" y="233"/>
                    <a:pt x="470" y="233"/>
                    <a:pt x="470" y="233"/>
                  </a:cubicBezTo>
                  <a:close/>
                  <a:moveTo>
                    <a:pt x="517" y="237"/>
                  </a:moveTo>
                  <a:cubicBezTo>
                    <a:pt x="517" y="235"/>
                    <a:pt x="518" y="234"/>
                    <a:pt x="520" y="234"/>
                  </a:cubicBezTo>
                  <a:cubicBezTo>
                    <a:pt x="521" y="234"/>
                    <a:pt x="522" y="233"/>
                    <a:pt x="522" y="233"/>
                  </a:cubicBezTo>
                  <a:cubicBezTo>
                    <a:pt x="522" y="232"/>
                    <a:pt x="521" y="232"/>
                    <a:pt x="521" y="232"/>
                  </a:cubicBezTo>
                  <a:cubicBezTo>
                    <a:pt x="520" y="232"/>
                    <a:pt x="519" y="232"/>
                    <a:pt x="517" y="232"/>
                  </a:cubicBezTo>
                  <a:cubicBezTo>
                    <a:pt x="513" y="232"/>
                    <a:pt x="513" y="232"/>
                    <a:pt x="513" y="232"/>
                  </a:cubicBezTo>
                  <a:cubicBezTo>
                    <a:pt x="507" y="232"/>
                    <a:pt x="507" y="232"/>
                    <a:pt x="507" y="232"/>
                  </a:cubicBezTo>
                  <a:cubicBezTo>
                    <a:pt x="505" y="232"/>
                    <a:pt x="503" y="232"/>
                    <a:pt x="502" y="232"/>
                  </a:cubicBezTo>
                  <a:cubicBezTo>
                    <a:pt x="502" y="232"/>
                    <a:pt x="501" y="232"/>
                    <a:pt x="501" y="232"/>
                  </a:cubicBezTo>
                  <a:cubicBezTo>
                    <a:pt x="500" y="232"/>
                    <a:pt x="500" y="232"/>
                    <a:pt x="500" y="233"/>
                  </a:cubicBezTo>
                  <a:cubicBezTo>
                    <a:pt x="500" y="233"/>
                    <a:pt x="500" y="234"/>
                    <a:pt x="501" y="234"/>
                  </a:cubicBezTo>
                  <a:cubicBezTo>
                    <a:pt x="503" y="234"/>
                    <a:pt x="505" y="235"/>
                    <a:pt x="506" y="237"/>
                  </a:cubicBezTo>
                  <a:cubicBezTo>
                    <a:pt x="507" y="238"/>
                    <a:pt x="508" y="241"/>
                    <a:pt x="510" y="246"/>
                  </a:cubicBezTo>
                  <a:cubicBezTo>
                    <a:pt x="511" y="250"/>
                    <a:pt x="513" y="255"/>
                    <a:pt x="516" y="260"/>
                  </a:cubicBezTo>
                  <a:cubicBezTo>
                    <a:pt x="525" y="281"/>
                    <a:pt x="525" y="281"/>
                    <a:pt x="525" y="281"/>
                  </a:cubicBezTo>
                  <a:cubicBezTo>
                    <a:pt x="526" y="283"/>
                    <a:pt x="526" y="283"/>
                    <a:pt x="526" y="283"/>
                  </a:cubicBezTo>
                  <a:cubicBezTo>
                    <a:pt x="527" y="285"/>
                    <a:pt x="527" y="285"/>
                    <a:pt x="527" y="285"/>
                  </a:cubicBezTo>
                  <a:cubicBezTo>
                    <a:pt x="527" y="286"/>
                    <a:pt x="527" y="286"/>
                    <a:pt x="528" y="286"/>
                  </a:cubicBezTo>
                  <a:cubicBezTo>
                    <a:pt x="529" y="286"/>
                    <a:pt x="529" y="285"/>
                    <a:pt x="530" y="284"/>
                  </a:cubicBezTo>
                  <a:cubicBezTo>
                    <a:pt x="530" y="284"/>
                    <a:pt x="531" y="282"/>
                    <a:pt x="532" y="279"/>
                  </a:cubicBezTo>
                  <a:cubicBezTo>
                    <a:pt x="532" y="279"/>
                    <a:pt x="533" y="276"/>
                    <a:pt x="536" y="272"/>
                  </a:cubicBezTo>
                  <a:cubicBezTo>
                    <a:pt x="542" y="257"/>
                    <a:pt x="542" y="257"/>
                    <a:pt x="542" y="257"/>
                  </a:cubicBezTo>
                  <a:cubicBezTo>
                    <a:pt x="548" y="244"/>
                    <a:pt x="548" y="244"/>
                    <a:pt x="548" y="244"/>
                  </a:cubicBezTo>
                  <a:cubicBezTo>
                    <a:pt x="550" y="240"/>
                    <a:pt x="551" y="237"/>
                    <a:pt x="552" y="236"/>
                  </a:cubicBezTo>
                  <a:cubicBezTo>
                    <a:pt x="553" y="235"/>
                    <a:pt x="554" y="234"/>
                    <a:pt x="556" y="234"/>
                  </a:cubicBezTo>
                  <a:cubicBezTo>
                    <a:pt x="556" y="233"/>
                    <a:pt x="557" y="233"/>
                    <a:pt x="557" y="233"/>
                  </a:cubicBezTo>
                  <a:cubicBezTo>
                    <a:pt x="557" y="232"/>
                    <a:pt x="557" y="232"/>
                    <a:pt x="556" y="232"/>
                  </a:cubicBezTo>
                  <a:cubicBezTo>
                    <a:pt x="556" y="232"/>
                    <a:pt x="555" y="232"/>
                    <a:pt x="555" y="232"/>
                  </a:cubicBezTo>
                  <a:cubicBezTo>
                    <a:pt x="553" y="232"/>
                    <a:pt x="551" y="232"/>
                    <a:pt x="548" y="232"/>
                  </a:cubicBezTo>
                  <a:cubicBezTo>
                    <a:pt x="548" y="232"/>
                    <a:pt x="546" y="232"/>
                    <a:pt x="545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39" y="232"/>
                    <a:pt x="539" y="232"/>
                    <a:pt x="538" y="232"/>
                  </a:cubicBezTo>
                  <a:cubicBezTo>
                    <a:pt x="538" y="232"/>
                    <a:pt x="537" y="232"/>
                    <a:pt x="537" y="233"/>
                  </a:cubicBezTo>
                  <a:cubicBezTo>
                    <a:pt x="537" y="233"/>
                    <a:pt x="538" y="234"/>
                    <a:pt x="539" y="234"/>
                  </a:cubicBezTo>
                  <a:cubicBezTo>
                    <a:pt x="541" y="234"/>
                    <a:pt x="542" y="235"/>
                    <a:pt x="543" y="236"/>
                  </a:cubicBezTo>
                  <a:cubicBezTo>
                    <a:pt x="545" y="237"/>
                    <a:pt x="545" y="238"/>
                    <a:pt x="545" y="240"/>
                  </a:cubicBezTo>
                  <a:cubicBezTo>
                    <a:pt x="545" y="242"/>
                    <a:pt x="544" y="247"/>
                    <a:pt x="541" y="253"/>
                  </a:cubicBezTo>
                  <a:cubicBezTo>
                    <a:pt x="532" y="273"/>
                    <a:pt x="532" y="273"/>
                    <a:pt x="532" y="273"/>
                  </a:cubicBezTo>
                  <a:cubicBezTo>
                    <a:pt x="532" y="273"/>
                    <a:pt x="531" y="274"/>
                    <a:pt x="531" y="274"/>
                  </a:cubicBezTo>
                  <a:cubicBezTo>
                    <a:pt x="531" y="274"/>
                    <a:pt x="531" y="273"/>
                    <a:pt x="530" y="272"/>
                  </a:cubicBezTo>
                  <a:cubicBezTo>
                    <a:pt x="522" y="251"/>
                    <a:pt x="522" y="251"/>
                    <a:pt x="522" y="251"/>
                  </a:cubicBezTo>
                  <a:cubicBezTo>
                    <a:pt x="519" y="244"/>
                    <a:pt x="517" y="240"/>
                    <a:pt x="517" y="237"/>
                  </a:cubicBezTo>
                  <a:cubicBezTo>
                    <a:pt x="517" y="237"/>
                    <a:pt x="517" y="237"/>
                    <a:pt x="517" y="237"/>
                  </a:cubicBezTo>
                  <a:close/>
                  <a:moveTo>
                    <a:pt x="583" y="240"/>
                  </a:moveTo>
                  <a:cubicBezTo>
                    <a:pt x="583" y="238"/>
                    <a:pt x="583" y="236"/>
                    <a:pt x="583" y="236"/>
                  </a:cubicBezTo>
                  <a:cubicBezTo>
                    <a:pt x="584" y="235"/>
                    <a:pt x="585" y="234"/>
                    <a:pt x="587" y="234"/>
                  </a:cubicBezTo>
                  <a:cubicBezTo>
                    <a:pt x="587" y="234"/>
                    <a:pt x="588" y="234"/>
                    <a:pt x="588" y="234"/>
                  </a:cubicBezTo>
                  <a:cubicBezTo>
                    <a:pt x="588" y="234"/>
                    <a:pt x="588" y="233"/>
                    <a:pt x="588" y="233"/>
                  </a:cubicBezTo>
                  <a:cubicBezTo>
                    <a:pt x="588" y="232"/>
                    <a:pt x="588" y="232"/>
                    <a:pt x="587" y="232"/>
                  </a:cubicBezTo>
                  <a:cubicBezTo>
                    <a:pt x="585" y="232"/>
                    <a:pt x="583" y="232"/>
                    <a:pt x="581" y="232"/>
                  </a:cubicBezTo>
                  <a:cubicBezTo>
                    <a:pt x="578" y="232"/>
                    <a:pt x="578" y="232"/>
                    <a:pt x="578" y="232"/>
                  </a:cubicBezTo>
                  <a:cubicBezTo>
                    <a:pt x="576" y="233"/>
                    <a:pt x="574" y="233"/>
                    <a:pt x="572" y="233"/>
                  </a:cubicBezTo>
                  <a:cubicBezTo>
                    <a:pt x="570" y="233"/>
                    <a:pt x="569" y="232"/>
                    <a:pt x="568" y="232"/>
                  </a:cubicBezTo>
                  <a:cubicBezTo>
                    <a:pt x="567" y="232"/>
                    <a:pt x="566" y="232"/>
                    <a:pt x="566" y="232"/>
                  </a:cubicBezTo>
                  <a:cubicBezTo>
                    <a:pt x="565" y="232"/>
                    <a:pt x="565" y="232"/>
                    <a:pt x="565" y="233"/>
                  </a:cubicBezTo>
                  <a:cubicBezTo>
                    <a:pt x="565" y="234"/>
                    <a:pt x="565" y="234"/>
                    <a:pt x="565" y="234"/>
                  </a:cubicBezTo>
                  <a:cubicBezTo>
                    <a:pt x="566" y="234"/>
                    <a:pt x="567" y="234"/>
                    <a:pt x="568" y="235"/>
                  </a:cubicBezTo>
                  <a:cubicBezTo>
                    <a:pt x="570" y="235"/>
                    <a:pt x="572" y="236"/>
                    <a:pt x="572" y="237"/>
                  </a:cubicBezTo>
                  <a:cubicBezTo>
                    <a:pt x="573" y="238"/>
                    <a:pt x="574" y="239"/>
                    <a:pt x="574" y="242"/>
                  </a:cubicBezTo>
                  <a:cubicBezTo>
                    <a:pt x="574" y="273"/>
                    <a:pt x="574" y="273"/>
                    <a:pt x="574" y="273"/>
                  </a:cubicBezTo>
                  <a:cubicBezTo>
                    <a:pt x="574" y="276"/>
                    <a:pt x="574" y="276"/>
                    <a:pt x="574" y="276"/>
                  </a:cubicBezTo>
                  <a:cubicBezTo>
                    <a:pt x="574" y="278"/>
                    <a:pt x="573" y="280"/>
                    <a:pt x="573" y="281"/>
                  </a:cubicBezTo>
                  <a:cubicBezTo>
                    <a:pt x="572" y="282"/>
                    <a:pt x="571" y="283"/>
                    <a:pt x="569" y="283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4"/>
                    <a:pt x="568" y="284"/>
                    <a:pt x="568" y="284"/>
                  </a:cubicBezTo>
                  <a:cubicBezTo>
                    <a:pt x="568" y="285"/>
                    <a:pt x="568" y="285"/>
                    <a:pt x="569" y="285"/>
                  </a:cubicBezTo>
                  <a:cubicBezTo>
                    <a:pt x="570" y="285"/>
                    <a:pt x="571" y="285"/>
                    <a:pt x="572" y="285"/>
                  </a:cubicBezTo>
                  <a:cubicBezTo>
                    <a:pt x="573" y="285"/>
                    <a:pt x="575" y="284"/>
                    <a:pt x="578" y="284"/>
                  </a:cubicBezTo>
                  <a:cubicBezTo>
                    <a:pt x="580" y="284"/>
                    <a:pt x="583" y="285"/>
                    <a:pt x="586" y="285"/>
                  </a:cubicBezTo>
                  <a:cubicBezTo>
                    <a:pt x="587" y="285"/>
                    <a:pt x="588" y="285"/>
                    <a:pt x="589" y="285"/>
                  </a:cubicBezTo>
                  <a:cubicBezTo>
                    <a:pt x="591" y="285"/>
                    <a:pt x="592" y="285"/>
                    <a:pt x="592" y="284"/>
                  </a:cubicBezTo>
                  <a:cubicBezTo>
                    <a:pt x="592" y="283"/>
                    <a:pt x="591" y="283"/>
                    <a:pt x="590" y="283"/>
                  </a:cubicBezTo>
                  <a:cubicBezTo>
                    <a:pt x="588" y="283"/>
                    <a:pt x="586" y="282"/>
                    <a:pt x="585" y="281"/>
                  </a:cubicBezTo>
                  <a:cubicBezTo>
                    <a:pt x="584" y="280"/>
                    <a:pt x="583" y="279"/>
                    <a:pt x="583" y="277"/>
                  </a:cubicBezTo>
                  <a:cubicBezTo>
                    <a:pt x="583" y="273"/>
                    <a:pt x="583" y="273"/>
                    <a:pt x="583" y="273"/>
                  </a:cubicBezTo>
                  <a:cubicBezTo>
                    <a:pt x="583" y="240"/>
                    <a:pt x="583" y="240"/>
                    <a:pt x="583" y="240"/>
                  </a:cubicBezTo>
                  <a:close/>
                  <a:moveTo>
                    <a:pt x="616" y="239"/>
                  </a:moveTo>
                  <a:cubicBezTo>
                    <a:pt x="616" y="236"/>
                    <a:pt x="618" y="234"/>
                    <a:pt x="620" y="234"/>
                  </a:cubicBezTo>
                  <a:cubicBezTo>
                    <a:pt x="621" y="234"/>
                    <a:pt x="622" y="234"/>
                    <a:pt x="622" y="233"/>
                  </a:cubicBezTo>
                  <a:cubicBezTo>
                    <a:pt x="622" y="232"/>
                    <a:pt x="621" y="232"/>
                    <a:pt x="620" y="232"/>
                  </a:cubicBezTo>
                  <a:cubicBezTo>
                    <a:pt x="618" y="232"/>
                    <a:pt x="616" y="232"/>
                    <a:pt x="614" y="232"/>
                  </a:cubicBezTo>
                  <a:cubicBezTo>
                    <a:pt x="611" y="232"/>
                    <a:pt x="609" y="233"/>
                    <a:pt x="608" y="233"/>
                  </a:cubicBezTo>
                  <a:cubicBezTo>
                    <a:pt x="607" y="233"/>
                    <a:pt x="606" y="233"/>
                    <a:pt x="604" y="232"/>
                  </a:cubicBezTo>
                  <a:cubicBezTo>
                    <a:pt x="602" y="232"/>
                    <a:pt x="602" y="232"/>
                    <a:pt x="602" y="232"/>
                  </a:cubicBezTo>
                  <a:cubicBezTo>
                    <a:pt x="602" y="232"/>
                    <a:pt x="601" y="232"/>
                    <a:pt x="601" y="232"/>
                  </a:cubicBezTo>
                  <a:cubicBezTo>
                    <a:pt x="600" y="232"/>
                    <a:pt x="600" y="232"/>
                    <a:pt x="600" y="232"/>
                  </a:cubicBezTo>
                  <a:cubicBezTo>
                    <a:pt x="599" y="232"/>
                    <a:pt x="599" y="232"/>
                    <a:pt x="599" y="233"/>
                  </a:cubicBezTo>
                  <a:cubicBezTo>
                    <a:pt x="599" y="234"/>
                    <a:pt x="599" y="234"/>
                    <a:pt x="600" y="234"/>
                  </a:cubicBezTo>
                  <a:cubicBezTo>
                    <a:pt x="602" y="235"/>
                    <a:pt x="602" y="235"/>
                    <a:pt x="602" y="235"/>
                  </a:cubicBezTo>
                  <a:cubicBezTo>
                    <a:pt x="606" y="235"/>
                    <a:pt x="608" y="238"/>
                    <a:pt x="608" y="242"/>
                  </a:cubicBezTo>
                  <a:cubicBezTo>
                    <a:pt x="608" y="274"/>
                    <a:pt x="608" y="274"/>
                    <a:pt x="608" y="274"/>
                  </a:cubicBezTo>
                  <a:cubicBezTo>
                    <a:pt x="608" y="277"/>
                    <a:pt x="607" y="279"/>
                    <a:pt x="607" y="280"/>
                  </a:cubicBezTo>
                  <a:cubicBezTo>
                    <a:pt x="606" y="282"/>
                    <a:pt x="605" y="283"/>
                    <a:pt x="603" y="283"/>
                  </a:cubicBezTo>
                  <a:cubicBezTo>
                    <a:pt x="603" y="283"/>
                    <a:pt x="602" y="284"/>
                    <a:pt x="602" y="284"/>
                  </a:cubicBezTo>
                  <a:cubicBezTo>
                    <a:pt x="602" y="285"/>
                    <a:pt x="603" y="285"/>
                    <a:pt x="603" y="285"/>
                  </a:cubicBezTo>
                  <a:cubicBezTo>
                    <a:pt x="604" y="285"/>
                    <a:pt x="604" y="285"/>
                    <a:pt x="605" y="285"/>
                  </a:cubicBezTo>
                  <a:cubicBezTo>
                    <a:pt x="609" y="285"/>
                    <a:pt x="612" y="284"/>
                    <a:pt x="615" y="284"/>
                  </a:cubicBezTo>
                  <a:cubicBezTo>
                    <a:pt x="617" y="284"/>
                    <a:pt x="619" y="284"/>
                    <a:pt x="620" y="285"/>
                  </a:cubicBezTo>
                  <a:cubicBezTo>
                    <a:pt x="624" y="285"/>
                    <a:pt x="624" y="285"/>
                    <a:pt x="624" y="285"/>
                  </a:cubicBezTo>
                  <a:cubicBezTo>
                    <a:pt x="627" y="285"/>
                    <a:pt x="628" y="285"/>
                    <a:pt x="629" y="285"/>
                  </a:cubicBezTo>
                  <a:cubicBezTo>
                    <a:pt x="631" y="285"/>
                    <a:pt x="632" y="285"/>
                    <a:pt x="633" y="285"/>
                  </a:cubicBezTo>
                  <a:cubicBezTo>
                    <a:pt x="636" y="285"/>
                    <a:pt x="638" y="284"/>
                    <a:pt x="640" y="282"/>
                  </a:cubicBezTo>
                  <a:cubicBezTo>
                    <a:pt x="642" y="279"/>
                    <a:pt x="643" y="276"/>
                    <a:pt x="643" y="273"/>
                  </a:cubicBezTo>
                  <a:cubicBezTo>
                    <a:pt x="643" y="272"/>
                    <a:pt x="643" y="271"/>
                    <a:pt x="643" y="271"/>
                  </a:cubicBezTo>
                  <a:cubicBezTo>
                    <a:pt x="642" y="271"/>
                    <a:pt x="642" y="272"/>
                    <a:pt x="641" y="274"/>
                  </a:cubicBezTo>
                  <a:cubicBezTo>
                    <a:pt x="637" y="279"/>
                    <a:pt x="631" y="281"/>
                    <a:pt x="622" y="281"/>
                  </a:cubicBezTo>
                  <a:cubicBezTo>
                    <a:pt x="620" y="281"/>
                    <a:pt x="619" y="281"/>
                    <a:pt x="618" y="281"/>
                  </a:cubicBezTo>
                  <a:cubicBezTo>
                    <a:pt x="617" y="280"/>
                    <a:pt x="616" y="278"/>
                    <a:pt x="616" y="273"/>
                  </a:cubicBezTo>
                  <a:cubicBezTo>
                    <a:pt x="616" y="239"/>
                    <a:pt x="616" y="239"/>
                    <a:pt x="616" y="239"/>
                  </a:cubicBezTo>
                  <a:close/>
                  <a:moveTo>
                    <a:pt x="666" y="239"/>
                  </a:moveTo>
                  <a:cubicBezTo>
                    <a:pt x="666" y="236"/>
                    <a:pt x="667" y="234"/>
                    <a:pt x="670" y="234"/>
                  </a:cubicBezTo>
                  <a:cubicBezTo>
                    <a:pt x="671" y="234"/>
                    <a:pt x="671" y="234"/>
                    <a:pt x="671" y="233"/>
                  </a:cubicBezTo>
                  <a:cubicBezTo>
                    <a:pt x="671" y="232"/>
                    <a:pt x="671" y="232"/>
                    <a:pt x="669" y="232"/>
                  </a:cubicBezTo>
                  <a:cubicBezTo>
                    <a:pt x="667" y="232"/>
                    <a:pt x="665" y="232"/>
                    <a:pt x="663" y="232"/>
                  </a:cubicBezTo>
                  <a:cubicBezTo>
                    <a:pt x="660" y="232"/>
                    <a:pt x="658" y="233"/>
                    <a:pt x="657" y="233"/>
                  </a:cubicBezTo>
                  <a:cubicBezTo>
                    <a:pt x="656" y="233"/>
                    <a:pt x="655" y="233"/>
                    <a:pt x="653" y="232"/>
                  </a:cubicBezTo>
                  <a:cubicBezTo>
                    <a:pt x="652" y="232"/>
                    <a:pt x="652" y="232"/>
                    <a:pt x="652" y="232"/>
                  </a:cubicBezTo>
                  <a:cubicBezTo>
                    <a:pt x="651" y="232"/>
                    <a:pt x="651" y="232"/>
                    <a:pt x="650" y="232"/>
                  </a:cubicBezTo>
                  <a:cubicBezTo>
                    <a:pt x="650" y="232"/>
                    <a:pt x="649" y="232"/>
                    <a:pt x="649" y="232"/>
                  </a:cubicBezTo>
                  <a:cubicBezTo>
                    <a:pt x="648" y="232"/>
                    <a:pt x="648" y="232"/>
                    <a:pt x="648" y="233"/>
                  </a:cubicBezTo>
                  <a:cubicBezTo>
                    <a:pt x="648" y="234"/>
                    <a:pt x="649" y="234"/>
                    <a:pt x="649" y="234"/>
                  </a:cubicBezTo>
                  <a:cubicBezTo>
                    <a:pt x="652" y="235"/>
                    <a:pt x="652" y="235"/>
                    <a:pt x="652" y="235"/>
                  </a:cubicBezTo>
                  <a:cubicBezTo>
                    <a:pt x="655" y="235"/>
                    <a:pt x="657" y="238"/>
                    <a:pt x="657" y="242"/>
                  </a:cubicBezTo>
                  <a:cubicBezTo>
                    <a:pt x="657" y="274"/>
                    <a:pt x="657" y="274"/>
                    <a:pt x="657" y="274"/>
                  </a:cubicBezTo>
                  <a:cubicBezTo>
                    <a:pt x="657" y="277"/>
                    <a:pt x="657" y="279"/>
                    <a:pt x="656" y="280"/>
                  </a:cubicBezTo>
                  <a:cubicBezTo>
                    <a:pt x="655" y="282"/>
                    <a:pt x="654" y="283"/>
                    <a:pt x="653" y="283"/>
                  </a:cubicBezTo>
                  <a:cubicBezTo>
                    <a:pt x="652" y="283"/>
                    <a:pt x="652" y="284"/>
                    <a:pt x="652" y="284"/>
                  </a:cubicBezTo>
                  <a:cubicBezTo>
                    <a:pt x="652" y="285"/>
                    <a:pt x="652" y="285"/>
                    <a:pt x="653" y="285"/>
                  </a:cubicBezTo>
                  <a:cubicBezTo>
                    <a:pt x="653" y="285"/>
                    <a:pt x="654" y="285"/>
                    <a:pt x="655" y="285"/>
                  </a:cubicBezTo>
                  <a:cubicBezTo>
                    <a:pt x="658" y="285"/>
                    <a:pt x="662" y="284"/>
                    <a:pt x="664" y="284"/>
                  </a:cubicBezTo>
                  <a:cubicBezTo>
                    <a:pt x="666" y="284"/>
                    <a:pt x="668" y="284"/>
                    <a:pt x="669" y="285"/>
                  </a:cubicBezTo>
                  <a:cubicBezTo>
                    <a:pt x="674" y="285"/>
                    <a:pt x="674" y="285"/>
                    <a:pt x="674" y="285"/>
                  </a:cubicBezTo>
                  <a:cubicBezTo>
                    <a:pt x="676" y="285"/>
                    <a:pt x="678" y="285"/>
                    <a:pt x="678" y="285"/>
                  </a:cubicBezTo>
                  <a:cubicBezTo>
                    <a:pt x="680" y="285"/>
                    <a:pt x="681" y="285"/>
                    <a:pt x="682" y="285"/>
                  </a:cubicBezTo>
                  <a:cubicBezTo>
                    <a:pt x="685" y="285"/>
                    <a:pt x="688" y="284"/>
                    <a:pt x="690" y="282"/>
                  </a:cubicBezTo>
                  <a:cubicBezTo>
                    <a:pt x="692" y="279"/>
                    <a:pt x="693" y="276"/>
                    <a:pt x="693" y="273"/>
                  </a:cubicBezTo>
                  <a:cubicBezTo>
                    <a:pt x="693" y="272"/>
                    <a:pt x="693" y="271"/>
                    <a:pt x="692" y="271"/>
                  </a:cubicBezTo>
                  <a:cubicBezTo>
                    <a:pt x="692" y="271"/>
                    <a:pt x="691" y="272"/>
                    <a:pt x="690" y="274"/>
                  </a:cubicBezTo>
                  <a:cubicBezTo>
                    <a:pt x="686" y="279"/>
                    <a:pt x="680" y="281"/>
                    <a:pt x="671" y="281"/>
                  </a:cubicBezTo>
                  <a:cubicBezTo>
                    <a:pt x="669" y="281"/>
                    <a:pt x="668" y="281"/>
                    <a:pt x="668" y="281"/>
                  </a:cubicBezTo>
                  <a:cubicBezTo>
                    <a:pt x="666" y="280"/>
                    <a:pt x="666" y="278"/>
                    <a:pt x="666" y="273"/>
                  </a:cubicBezTo>
                  <a:cubicBezTo>
                    <a:pt x="666" y="239"/>
                    <a:pt x="666" y="239"/>
                    <a:pt x="666" y="239"/>
                  </a:cubicBezTo>
                  <a:close/>
                  <a:moveTo>
                    <a:pt x="715" y="239"/>
                  </a:moveTo>
                  <a:cubicBezTo>
                    <a:pt x="715" y="237"/>
                    <a:pt x="716" y="236"/>
                    <a:pt x="717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25" y="235"/>
                    <a:pt x="725" y="235"/>
                    <a:pt x="725" y="235"/>
                  </a:cubicBezTo>
                  <a:cubicBezTo>
                    <a:pt x="729" y="235"/>
                    <a:pt x="732" y="236"/>
                    <a:pt x="734" y="237"/>
                  </a:cubicBezTo>
                  <a:cubicBezTo>
                    <a:pt x="735" y="238"/>
                    <a:pt x="736" y="240"/>
                    <a:pt x="736" y="242"/>
                  </a:cubicBezTo>
                  <a:cubicBezTo>
                    <a:pt x="736" y="244"/>
                    <a:pt x="737" y="244"/>
                    <a:pt x="737" y="244"/>
                  </a:cubicBezTo>
                  <a:cubicBezTo>
                    <a:pt x="738" y="244"/>
                    <a:pt x="739" y="243"/>
                    <a:pt x="739" y="241"/>
                  </a:cubicBezTo>
                  <a:cubicBezTo>
                    <a:pt x="739" y="240"/>
                    <a:pt x="739" y="239"/>
                    <a:pt x="738" y="236"/>
                  </a:cubicBezTo>
                  <a:cubicBezTo>
                    <a:pt x="738" y="235"/>
                    <a:pt x="738" y="234"/>
                    <a:pt x="738" y="233"/>
                  </a:cubicBezTo>
                  <a:cubicBezTo>
                    <a:pt x="738" y="232"/>
                    <a:pt x="738" y="232"/>
                    <a:pt x="737" y="232"/>
                  </a:cubicBezTo>
                  <a:cubicBezTo>
                    <a:pt x="737" y="232"/>
                    <a:pt x="737" y="232"/>
                    <a:pt x="736" y="232"/>
                  </a:cubicBezTo>
                  <a:cubicBezTo>
                    <a:pt x="735" y="232"/>
                    <a:pt x="729" y="232"/>
                    <a:pt x="721" y="232"/>
                  </a:cubicBezTo>
                  <a:cubicBezTo>
                    <a:pt x="706" y="232"/>
                    <a:pt x="706" y="232"/>
                    <a:pt x="706" y="232"/>
                  </a:cubicBezTo>
                  <a:cubicBezTo>
                    <a:pt x="702" y="232"/>
                    <a:pt x="702" y="232"/>
                    <a:pt x="702" y="232"/>
                  </a:cubicBezTo>
                  <a:cubicBezTo>
                    <a:pt x="701" y="232"/>
                    <a:pt x="701" y="232"/>
                    <a:pt x="700" y="232"/>
                  </a:cubicBezTo>
                  <a:cubicBezTo>
                    <a:pt x="700" y="232"/>
                    <a:pt x="699" y="232"/>
                    <a:pt x="699" y="232"/>
                  </a:cubicBezTo>
                  <a:cubicBezTo>
                    <a:pt x="698" y="232"/>
                    <a:pt x="698" y="232"/>
                    <a:pt x="698" y="233"/>
                  </a:cubicBezTo>
                  <a:cubicBezTo>
                    <a:pt x="698" y="233"/>
                    <a:pt x="698" y="234"/>
                    <a:pt x="699" y="234"/>
                  </a:cubicBezTo>
                  <a:cubicBezTo>
                    <a:pt x="702" y="234"/>
                    <a:pt x="704" y="235"/>
                    <a:pt x="705" y="236"/>
                  </a:cubicBezTo>
                  <a:cubicBezTo>
                    <a:pt x="706" y="237"/>
                    <a:pt x="706" y="239"/>
                    <a:pt x="706" y="242"/>
                  </a:cubicBezTo>
                  <a:cubicBezTo>
                    <a:pt x="706" y="273"/>
                    <a:pt x="706" y="273"/>
                    <a:pt x="706" y="273"/>
                  </a:cubicBezTo>
                  <a:cubicBezTo>
                    <a:pt x="706" y="275"/>
                    <a:pt x="706" y="277"/>
                    <a:pt x="706" y="278"/>
                  </a:cubicBezTo>
                  <a:cubicBezTo>
                    <a:pt x="706" y="280"/>
                    <a:pt x="705" y="281"/>
                    <a:pt x="705" y="282"/>
                  </a:cubicBezTo>
                  <a:cubicBezTo>
                    <a:pt x="704" y="282"/>
                    <a:pt x="703" y="283"/>
                    <a:pt x="702" y="283"/>
                  </a:cubicBezTo>
                  <a:cubicBezTo>
                    <a:pt x="701" y="284"/>
                    <a:pt x="701" y="284"/>
                    <a:pt x="701" y="284"/>
                  </a:cubicBezTo>
                  <a:cubicBezTo>
                    <a:pt x="701" y="285"/>
                    <a:pt x="701" y="285"/>
                    <a:pt x="702" y="285"/>
                  </a:cubicBezTo>
                  <a:cubicBezTo>
                    <a:pt x="702" y="285"/>
                    <a:pt x="703" y="285"/>
                    <a:pt x="704" y="285"/>
                  </a:cubicBezTo>
                  <a:cubicBezTo>
                    <a:pt x="708" y="285"/>
                    <a:pt x="711" y="285"/>
                    <a:pt x="713" y="285"/>
                  </a:cubicBezTo>
                  <a:cubicBezTo>
                    <a:pt x="715" y="285"/>
                    <a:pt x="718" y="285"/>
                    <a:pt x="719" y="285"/>
                  </a:cubicBezTo>
                  <a:cubicBezTo>
                    <a:pt x="724" y="285"/>
                    <a:pt x="724" y="285"/>
                    <a:pt x="724" y="285"/>
                  </a:cubicBezTo>
                  <a:cubicBezTo>
                    <a:pt x="726" y="286"/>
                    <a:pt x="728" y="286"/>
                    <a:pt x="729" y="286"/>
                  </a:cubicBezTo>
                  <a:cubicBezTo>
                    <a:pt x="732" y="286"/>
                    <a:pt x="734" y="285"/>
                    <a:pt x="736" y="284"/>
                  </a:cubicBezTo>
                  <a:cubicBezTo>
                    <a:pt x="738" y="284"/>
                    <a:pt x="739" y="282"/>
                    <a:pt x="740" y="280"/>
                  </a:cubicBezTo>
                  <a:cubicBezTo>
                    <a:pt x="742" y="278"/>
                    <a:pt x="742" y="275"/>
                    <a:pt x="742" y="273"/>
                  </a:cubicBezTo>
                  <a:cubicBezTo>
                    <a:pt x="742" y="272"/>
                    <a:pt x="742" y="272"/>
                    <a:pt x="742" y="272"/>
                  </a:cubicBezTo>
                  <a:cubicBezTo>
                    <a:pt x="742" y="272"/>
                    <a:pt x="742" y="272"/>
                    <a:pt x="741" y="272"/>
                  </a:cubicBezTo>
                  <a:cubicBezTo>
                    <a:pt x="741" y="272"/>
                    <a:pt x="741" y="272"/>
                    <a:pt x="741" y="272"/>
                  </a:cubicBezTo>
                  <a:cubicBezTo>
                    <a:pt x="738" y="279"/>
                    <a:pt x="731" y="282"/>
                    <a:pt x="720" y="282"/>
                  </a:cubicBezTo>
                  <a:cubicBezTo>
                    <a:pt x="719" y="282"/>
                    <a:pt x="718" y="282"/>
                    <a:pt x="718" y="281"/>
                  </a:cubicBezTo>
                  <a:cubicBezTo>
                    <a:pt x="717" y="281"/>
                    <a:pt x="716" y="280"/>
                    <a:pt x="716" y="279"/>
                  </a:cubicBezTo>
                  <a:cubicBezTo>
                    <a:pt x="715" y="277"/>
                    <a:pt x="715" y="275"/>
                    <a:pt x="715" y="271"/>
                  </a:cubicBezTo>
                  <a:cubicBezTo>
                    <a:pt x="715" y="267"/>
                    <a:pt x="715" y="267"/>
                    <a:pt x="715" y="267"/>
                  </a:cubicBezTo>
                  <a:cubicBezTo>
                    <a:pt x="715" y="265"/>
                    <a:pt x="715" y="263"/>
                    <a:pt x="715" y="261"/>
                  </a:cubicBezTo>
                  <a:cubicBezTo>
                    <a:pt x="716" y="260"/>
                    <a:pt x="716" y="259"/>
                    <a:pt x="716" y="259"/>
                  </a:cubicBezTo>
                  <a:cubicBezTo>
                    <a:pt x="717" y="259"/>
                    <a:pt x="718" y="258"/>
                    <a:pt x="719" y="258"/>
                  </a:cubicBezTo>
                  <a:cubicBezTo>
                    <a:pt x="721" y="258"/>
                    <a:pt x="721" y="258"/>
                    <a:pt x="721" y="258"/>
                  </a:cubicBezTo>
                  <a:cubicBezTo>
                    <a:pt x="724" y="258"/>
                    <a:pt x="726" y="259"/>
                    <a:pt x="727" y="259"/>
                  </a:cubicBezTo>
                  <a:cubicBezTo>
                    <a:pt x="728" y="259"/>
                    <a:pt x="729" y="259"/>
                    <a:pt x="729" y="260"/>
                  </a:cubicBezTo>
                  <a:cubicBezTo>
                    <a:pt x="731" y="261"/>
                    <a:pt x="731" y="263"/>
                    <a:pt x="732" y="265"/>
                  </a:cubicBezTo>
                  <a:cubicBezTo>
                    <a:pt x="732" y="266"/>
                    <a:pt x="732" y="266"/>
                    <a:pt x="733" y="266"/>
                  </a:cubicBezTo>
                  <a:cubicBezTo>
                    <a:pt x="733" y="266"/>
                    <a:pt x="733" y="266"/>
                    <a:pt x="734" y="266"/>
                  </a:cubicBezTo>
                  <a:cubicBezTo>
                    <a:pt x="734" y="266"/>
                    <a:pt x="734" y="266"/>
                    <a:pt x="734" y="265"/>
                  </a:cubicBezTo>
                  <a:cubicBezTo>
                    <a:pt x="734" y="263"/>
                    <a:pt x="734" y="263"/>
                    <a:pt x="734" y="263"/>
                  </a:cubicBezTo>
                  <a:cubicBezTo>
                    <a:pt x="734" y="262"/>
                    <a:pt x="734" y="260"/>
                    <a:pt x="733" y="258"/>
                  </a:cubicBezTo>
                  <a:cubicBezTo>
                    <a:pt x="733" y="255"/>
                    <a:pt x="733" y="253"/>
                    <a:pt x="733" y="252"/>
                  </a:cubicBezTo>
                  <a:cubicBezTo>
                    <a:pt x="733" y="252"/>
                    <a:pt x="733" y="251"/>
                    <a:pt x="733" y="251"/>
                  </a:cubicBezTo>
                  <a:cubicBezTo>
                    <a:pt x="733" y="250"/>
                    <a:pt x="733" y="249"/>
                    <a:pt x="733" y="249"/>
                  </a:cubicBezTo>
                  <a:cubicBezTo>
                    <a:pt x="733" y="248"/>
                    <a:pt x="733" y="248"/>
                    <a:pt x="732" y="248"/>
                  </a:cubicBezTo>
                  <a:cubicBezTo>
                    <a:pt x="732" y="248"/>
                    <a:pt x="731" y="248"/>
                    <a:pt x="731" y="249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29" y="253"/>
                    <a:pt x="727" y="255"/>
                    <a:pt x="724" y="255"/>
                  </a:cubicBezTo>
                  <a:cubicBezTo>
                    <a:pt x="721" y="255"/>
                    <a:pt x="721" y="255"/>
                    <a:pt x="721" y="255"/>
                  </a:cubicBezTo>
                  <a:cubicBezTo>
                    <a:pt x="719" y="255"/>
                    <a:pt x="719" y="255"/>
                    <a:pt x="719" y="255"/>
                  </a:cubicBezTo>
                  <a:cubicBezTo>
                    <a:pt x="718" y="255"/>
                    <a:pt x="718" y="255"/>
                    <a:pt x="718" y="255"/>
                  </a:cubicBezTo>
                  <a:cubicBezTo>
                    <a:pt x="717" y="255"/>
                    <a:pt x="716" y="255"/>
                    <a:pt x="716" y="254"/>
                  </a:cubicBezTo>
                  <a:cubicBezTo>
                    <a:pt x="715" y="253"/>
                    <a:pt x="715" y="252"/>
                    <a:pt x="715" y="249"/>
                  </a:cubicBezTo>
                  <a:cubicBezTo>
                    <a:pt x="715" y="241"/>
                    <a:pt x="715" y="241"/>
                    <a:pt x="715" y="241"/>
                  </a:cubicBezTo>
                  <a:cubicBezTo>
                    <a:pt x="715" y="239"/>
                    <a:pt x="715" y="239"/>
                    <a:pt x="715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Power T block">
              <a:extLst>
                <a:ext uri="{FF2B5EF4-FFF2-40B4-BE49-F238E27FC236}">
                  <a16:creationId xmlns:a16="http://schemas.microsoft.com/office/drawing/2014/main" id="{6BB950C5-BD5D-4FAB-98D6-ABA549E8D4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11" y="-4852"/>
              <a:ext cx="5020" cy="5066"/>
            </a:xfrm>
            <a:custGeom>
              <a:avLst/>
              <a:gdLst>
                <a:gd name="T0" fmla="*/ 0 w 285"/>
                <a:gd name="T1" fmla="*/ 0 h 285"/>
                <a:gd name="T2" fmla="*/ 0 w 285"/>
                <a:gd name="T3" fmla="*/ 285 h 285"/>
                <a:gd name="T4" fmla="*/ 285 w 285"/>
                <a:gd name="T5" fmla="*/ 285 h 285"/>
                <a:gd name="T6" fmla="*/ 285 w 285"/>
                <a:gd name="T7" fmla="*/ 0 h 285"/>
                <a:gd name="T8" fmla="*/ 0 w 285"/>
                <a:gd name="T9" fmla="*/ 0 h 285"/>
                <a:gd name="T10" fmla="*/ 249 w 285"/>
                <a:gd name="T11" fmla="*/ 108 h 285"/>
                <a:gd name="T12" fmla="*/ 222 w 285"/>
                <a:gd name="T13" fmla="*/ 108 h 285"/>
                <a:gd name="T14" fmla="*/ 193 w 285"/>
                <a:gd name="T15" fmla="*/ 84 h 285"/>
                <a:gd name="T16" fmla="*/ 167 w 285"/>
                <a:gd name="T17" fmla="*/ 98 h 285"/>
                <a:gd name="T18" fmla="*/ 167 w 285"/>
                <a:gd name="T19" fmla="*/ 188 h 285"/>
                <a:gd name="T20" fmla="*/ 200 w 285"/>
                <a:gd name="T21" fmla="*/ 222 h 285"/>
                <a:gd name="T22" fmla="*/ 200 w 285"/>
                <a:gd name="T23" fmla="*/ 222 h 285"/>
                <a:gd name="T24" fmla="*/ 200 w 285"/>
                <a:gd name="T25" fmla="*/ 249 h 285"/>
                <a:gd name="T26" fmla="*/ 85 w 285"/>
                <a:gd name="T27" fmla="*/ 249 h 285"/>
                <a:gd name="T28" fmla="*/ 85 w 285"/>
                <a:gd name="T29" fmla="*/ 222 h 285"/>
                <a:gd name="T30" fmla="*/ 85 w 285"/>
                <a:gd name="T31" fmla="*/ 222 h 285"/>
                <a:gd name="T32" fmla="*/ 119 w 285"/>
                <a:gd name="T33" fmla="*/ 188 h 285"/>
                <a:gd name="T34" fmla="*/ 119 w 285"/>
                <a:gd name="T35" fmla="*/ 98 h 285"/>
                <a:gd name="T36" fmla="*/ 92 w 285"/>
                <a:gd name="T37" fmla="*/ 84 h 285"/>
                <a:gd name="T38" fmla="*/ 63 w 285"/>
                <a:gd name="T39" fmla="*/ 108 h 285"/>
                <a:gd name="T40" fmla="*/ 36 w 285"/>
                <a:gd name="T41" fmla="*/ 108 h 285"/>
                <a:gd name="T42" fmla="*/ 36 w 285"/>
                <a:gd name="T43" fmla="*/ 36 h 285"/>
                <a:gd name="T44" fmla="*/ 249 w 285"/>
                <a:gd name="T45" fmla="*/ 36 h 285"/>
                <a:gd name="T46" fmla="*/ 249 w 285"/>
                <a:gd name="T47" fmla="*/ 10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5" h="285">
                  <a:moveTo>
                    <a:pt x="0" y="0"/>
                  </a:moveTo>
                  <a:cubicBezTo>
                    <a:pt x="0" y="285"/>
                    <a:pt x="0" y="285"/>
                    <a:pt x="0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  <a:moveTo>
                    <a:pt x="249" y="108"/>
                  </a:moveTo>
                  <a:cubicBezTo>
                    <a:pt x="222" y="108"/>
                    <a:pt x="222" y="108"/>
                    <a:pt x="222" y="108"/>
                  </a:cubicBezTo>
                  <a:cubicBezTo>
                    <a:pt x="222" y="95"/>
                    <a:pt x="209" y="84"/>
                    <a:pt x="193" y="84"/>
                  </a:cubicBezTo>
                  <a:cubicBezTo>
                    <a:pt x="181" y="84"/>
                    <a:pt x="171" y="90"/>
                    <a:pt x="167" y="9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207"/>
                    <a:pt x="181" y="222"/>
                    <a:pt x="200" y="222"/>
                  </a:cubicBezTo>
                  <a:cubicBezTo>
                    <a:pt x="200" y="222"/>
                    <a:pt x="200" y="222"/>
                    <a:pt x="200" y="222"/>
                  </a:cubicBezTo>
                  <a:cubicBezTo>
                    <a:pt x="200" y="249"/>
                    <a:pt x="200" y="249"/>
                    <a:pt x="200" y="249"/>
                  </a:cubicBezTo>
                  <a:cubicBezTo>
                    <a:pt x="85" y="249"/>
                    <a:pt x="85" y="249"/>
                    <a:pt x="85" y="249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104" y="222"/>
                    <a:pt x="119" y="207"/>
                    <a:pt x="119" y="188"/>
                  </a:cubicBezTo>
                  <a:cubicBezTo>
                    <a:pt x="119" y="98"/>
                    <a:pt x="119" y="98"/>
                    <a:pt x="119" y="98"/>
                  </a:cubicBezTo>
                  <a:cubicBezTo>
                    <a:pt x="114" y="90"/>
                    <a:pt x="104" y="84"/>
                    <a:pt x="92" y="84"/>
                  </a:cubicBezTo>
                  <a:cubicBezTo>
                    <a:pt x="76" y="84"/>
                    <a:pt x="63" y="95"/>
                    <a:pt x="63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49" y="36"/>
                    <a:pt x="249" y="36"/>
                    <a:pt x="249" y="36"/>
                  </a:cubicBezTo>
                  <a:lnTo>
                    <a:pt x="249" y="1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C863A4-EE11-4B90-A410-0E6C4399725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UTK Horiz_R">
            <a:extLst>
              <a:ext uri="{FF2B5EF4-FFF2-40B4-BE49-F238E27FC236}">
                <a16:creationId xmlns:a16="http://schemas.microsoft.com/office/drawing/2014/main" id="{2E42F2BB-757A-4B21-8C42-0954D98D70E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8" name="T fill" hidden="1">
              <a:extLst>
                <a:ext uri="{FF2B5EF4-FFF2-40B4-BE49-F238E27FC236}">
                  <a16:creationId xmlns:a16="http://schemas.microsoft.com/office/drawing/2014/main" id="{F5FA3AD2-D6DF-46CC-A422-E9BECB0221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Type">
              <a:extLst>
                <a:ext uri="{FF2B5EF4-FFF2-40B4-BE49-F238E27FC236}">
                  <a16:creationId xmlns:a16="http://schemas.microsoft.com/office/drawing/2014/main" id="{C22C1BBF-2CA3-4F62-A3BF-98D591A36C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Power T">
              <a:extLst>
                <a:ext uri="{FF2B5EF4-FFF2-40B4-BE49-F238E27FC236}">
                  <a16:creationId xmlns:a16="http://schemas.microsoft.com/office/drawing/2014/main" id="{843CC844-0DC6-4D42-A507-75E396D93F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8C5-8CA6-45CE-AF3D-9CFD67D8C0E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BC978CF0-E52C-4277-AB74-5D9D5C9D441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D1A3E314-6933-48CE-B500-9486ED1F0B1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E17FF85F-787C-43A9-A3D6-4BBE8DA20F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354A1A1-4062-4CE3-88BF-220CA2E896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0EDC4-C80E-434A-A358-9BDF4DBE08D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76E3F749-E73D-46BE-BDEA-57E7CEDDFB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6971537F-ED2D-4FED-A935-38A5A599E0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F3C1504-8352-4AB9-8334-6D223B4737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B045C84F-654A-4D68-9957-D9114D49CB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FCF4C9-4ACF-46F8-9898-6CE05A6D956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UTK Horiz_R">
            <a:extLst>
              <a:ext uri="{FF2B5EF4-FFF2-40B4-BE49-F238E27FC236}">
                <a16:creationId xmlns:a16="http://schemas.microsoft.com/office/drawing/2014/main" id="{BE78D9A0-9DB0-4F91-8C53-162EFC6011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4" name="T fill" hidden="1">
              <a:extLst>
                <a:ext uri="{FF2B5EF4-FFF2-40B4-BE49-F238E27FC236}">
                  <a16:creationId xmlns:a16="http://schemas.microsoft.com/office/drawing/2014/main" id="{585A59A7-DBA8-4B0C-B027-54CCDCF60C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Type">
              <a:extLst>
                <a:ext uri="{FF2B5EF4-FFF2-40B4-BE49-F238E27FC236}">
                  <a16:creationId xmlns:a16="http://schemas.microsoft.com/office/drawing/2014/main" id="{056A50EA-4280-4D8B-B6A4-EA82655437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Power T">
              <a:extLst>
                <a:ext uri="{FF2B5EF4-FFF2-40B4-BE49-F238E27FC236}">
                  <a16:creationId xmlns:a16="http://schemas.microsoft.com/office/drawing/2014/main" id="{20217520-4813-41F6-82F7-A8A023052A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E45C44-80D6-4D55-B880-DFC0555C018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538FF815-D98E-4487-BAE0-6039BA79ADB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EF5D0898-3836-427A-847E-4EC3F35F71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Type">
              <a:extLst>
                <a:ext uri="{FF2B5EF4-FFF2-40B4-BE49-F238E27FC236}">
                  <a16:creationId xmlns:a16="http://schemas.microsoft.com/office/drawing/2014/main" id="{6985D7EA-069D-410B-8B2A-E9442EE127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Power T">
              <a:extLst>
                <a:ext uri="{FF2B5EF4-FFF2-40B4-BE49-F238E27FC236}">
                  <a16:creationId xmlns:a16="http://schemas.microsoft.com/office/drawing/2014/main" id="{919E65CD-5CAA-4C10-A684-97495ED96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74D8F1-F965-42A1-BFD5-F9438B3A9969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UTK Horiz_R">
            <a:extLst>
              <a:ext uri="{FF2B5EF4-FFF2-40B4-BE49-F238E27FC236}">
                <a16:creationId xmlns:a16="http://schemas.microsoft.com/office/drawing/2014/main" id="{B2994425-7E76-4397-BF62-BEC983CD76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40" name="T fill" hidden="1">
              <a:extLst>
                <a:ext uri="{FF2B5EF4-FFF2-40B4-BE49-F238E27FC236}">
                  <a16:creationId xmlns:a16="http://schemas.microsoft.com/office/drawing/2014/main" id="{6B24C090-578F-48DB-858A-4DC8C5D4FB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Type">
              <a:extLst>
                <a:ext uri="{FF2B5EF4-FFF2-40B4-BE49-F238E27FC236}">
                  <a16:creationId xmlns:a16="http://schemas.microsoft.com/office/drawing/2014/main" id="{E809F2BD-3F39-406F-96A9-B30772B091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Power T">
              <a:extLst>
                <a:ext uri="{FF2B5EF4-FFF2-40B4-BE49-F238E27FC236}">
                  <a16:creationId xmlns:a16="http://schemas.microsoft.com/office/drawing/2014/main" id="{C5E2EE9E-84C0-4F40-B59A-0135BF5CF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919F3-E686-41EE-B7FA-07D4513C947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UTK Horiz_R">
            <a:extLst>
              <a:ext uri="{FF2B5EF4-FFF2-40B4-BE49-F238E27FC236}">
                <a16:creationId xmlns:a16="http://schemas.microsoft.com/office/drawing/2014/main" id="{2FB97F32-2075-474C-8015-9FFD4D32894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5" name="T fill" hidden="1">
              <a:extLst>
                <a:ext uri="{FF2B5EF4-FFF2-40B4-BE49-F238E27FC236}">
                  <a16:creationId xmlns:a16="http://schemas.microsoft.com/office/drawing/2014/main" id="{2BA9B8A2-EFAF-4725-B587-01160D1B9BB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Type">
              <a:extLst>
                <a:ext uri="{FF2B5EF4-FFF2-40B4-BE49-F238E27FC236}">
                  <a16:creationId xmlns:a16="http://schemas.microsoft.com/office/drawing/2014/main" id="{A8ADF1DB-E80F-48DA-BA30-08DC6ACFE1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Power T">
              <a:extLst>
                <a:ext uri="{FF2B5EF4-FFF2-40B4-BE49-F238E27FC236}">
                  <a16:creationId xmlns:a16="http://schemas.microsoft.com/office/drawing/2014/main" id="{74A716B8-CFE3-4D94-BBB4-04E98044C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5537A-5A07-4814-8D51-8B7DE9EADA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3E844877-4FEC-42E8-8BDA-38AD48251E5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55339272-9ED7-4A21-8275-D4040F87D6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1C612247-536F-462D-A42A-C84D631B8C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5E55626-D73F-4AD7-A7F2-9CA82FEE0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C0CB1B-3BE7-44F6-A73C-E1E91DD9C8D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89E79694-B748-469B-B4CE-6C50B5F2BF6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082258D3-A6CB-42FF-A10B-9981B336C8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2D1CAB90-6B78-4B61-934A-B506310F3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EBECD006-B41D-4150-B32B-5ACB550C76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8C4FA-E308-4FB5-8A69-997971CF264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UTK Horiz_R">
            <a:extLst>
              <a:ext uri="{FF2B5EF4-FFF2-40B4-BE49-F238E27FC236}">
                <a16:creationId xmlns:a16="http://schemas.microsoft.com/office/drawing/2014/main" id="{B43C63C9-2E53-4BA2-A25E-3FBBE445DF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2" name="T fill" hidden="1">
              <a:extLst>
                <a:ext uri="{FF2B5EF4-FFF2-40B4-BE49-F238E27FC236}">
                  <a16:creationId xmlns:a16="http://schemas.microsoft.com/office/drawing/2014/main" id="{7B5D3F62-389D-496C-AD53-FA2CB144ED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Type">
              <a:extLst>
                <a:ext uri="{FF2B5EF4-FFF2-40B4-BE49-F238E27FC236}">
                  <a16:creationId xmlns:a16="http://schemas.microsoft.com/office/drawing/2014/main" id="{3B70B52D-5999-47B5-B11E-3DD4742D6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Power T">
              <a:extLst>
                <a:ext uri="{FF2B5EF4-FFF2-40B4-BE49-F238E27FC236}">
                  <a16:creationId xmlns:a16="http://schemas.microsoft.com/office/drawing/2014/main" id="{F30EFDEC-C214-4B8F-8AAB-650758B5CE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89AD2-3518-413A-ABA3-E7A8DF65D37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2E21EEC6-C776-4CFD-B7E6-CA89FE81AC7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1C771EE9-D60E-45EB-B6A4-39B37C3A0C5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Type">
              <a:extLst>
                <a:ext uri="{FF2B5EF4-FFF2-40B4-BE49-F238E27FC236}">
                  <a16:creationId xmlns:a16="http://schemas.microsoft.com/office/drawing/2014/main" id="{20EB37E7-CACB-4753-AFB4-2870A12B73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Power T">
              <a:extLst>
                <a:ext uri="{FF2B5EF4-FFF2-40B4-BE49-F238E27FC236}">
                  <a16:creationId xmlns:a16="http://schemas.microsoft.com/office/drawing/2014/main" id="{0ED1E3B9-531D-423F-9E35-0378E751C1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FE673D-FF00-4E0B-BD0B-A4155EE4281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UTK Horiz_R">
            <a:extLst>
              <a:ext uri="{FF2B5EF4-FFF2-40B4-BE49-F238E27FC236}">
                <a16:creationId xmlns:a16="http://schemas.microsoft.com/office/drawing/2014/main" id="{0E5AA62D-447C-42E8-B340-7064365C285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1" name="T fill" hidden="1">
              <a:extLst>
                <a:ext uri="{FF2B5EF4-FFF2-40B4-BE49-F238E27FC236}">
                  <a16:creationId xmlns:a16="http://schemas.microsoft.com/office/drawing/2014/main" id="{B2F52895-9F7B-40CF-94E7-1A1E33A939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Type">
              <a:extLst>
                <a:ext uri="{FF2B5EF4-FFF2-40B4-BE49-F238E27FC236}">
                  <a16:creationId xmlns:a16="http://schemas.microsoft.com/office/drawing/2014/main" id="{7A696688-03ED-44D5-A2B7-70A789C762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Power T">
              <a:extLst>
                <a:ext uri="{FF2B5EF4-FFF2-40B4-BE49-F238E27FC236}">
                  <a16:creationId xmlns:a16="http://schemas.microsoft.com/office/drawing/2014/main" id="{27E5FFF4-620A-4789-A6AB-3A83C190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22A63-E91F-41BB-B99E-9AF07C0ECF61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UTK Horiz_R">
            <a:extLst>
              <a:ext uri="{FF2B5EF4-FFF2-40B4-BE49-F238E27FC236}">
                <a16:creationId xmlns:a16="http://schemas.microsoft.com/office/drawing/2014/main" id="{A7D796C2-0EA0-4087-9BCF-B8EB67EF6BB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4" name="T fill" hidden="1">
              <a:extLst>
                <a:ext uri="{FF2B5EF4-FFF2-40B4-BE49-F238E27FC236}">
                  <a16:creationId xmlns:a16="http://schemas.microsoft.com/office/drawing/2014/main" id="{2760FAAC-6F8E-4BEF-AC18-CA16CE5B53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B337B348-86A7-47AE-9503-7DFF602486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702B2B99-DD10-4BC2-83F7-76E4E17AF8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2831C-0EFB-4147-A29B-23AB7C64D53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7A6A5FB2-6459-468B-A980-46A931D69E1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6658773-5160-45BE-92F0-94B815E636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B1DF5F12-CAAA-49D8-AD1A-500B898DC8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9E19843C-F00B-437D-820A-3839336F48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9F4E4-7053-49B2-A0D6-9F76EDC79A3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C2B35A55-75A7-4E80-97D7-59AD5AFCBD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230330AB-3C6E-4764-9024-E4291ACFC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4F28174C-6136-4219-BA76-552A121EAC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249EE1A5-8D21-49AD-89AA-A70BCBF2F1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B0B9D2-715F-45A6-9C1A-81AAEE3A4FA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344916F0-9415-4069-9924-A0111FCED3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2" name="T fill" hidden="1">
              <a:extLst>
                <a:ext uri="{FF2B5EF4-FFF2-40B4-BE49-F238E27FC236}">
                  <a16:creationId xmlns:a16="http://schemas.microsoft.com/office/drawing/2014/main" id="{0986A198-486F-4B2E-9CF4-E3C3D14B73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5E5A9908-CD3E-446F-9F72-C061DFEC45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31C6A490-55A0-458F-88B5-E90C4D44C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54E9F9-8C64-4B90-BF05-711F877D40E7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CAF1F205-EC12-4690-B33B-86FEC8D316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CBFF1928-059C-465E-8E48-17825E9BC18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4382FDC2-D180-4EC6-A5F1-B356AD1C91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85A16A26-799C-4793-8F82-545D8FFB14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ACD-1767-40B8-B397-18D32147E17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UTK Horiz_R">
            <a:extLst>
              <a:ext uri="{FF2B5EF4-FFF2-40B4-BE49-F238E27FC236}">
                <a16:creationId xmlns:a16="http://schemas.microsoft.com/office/drawing/2014/main" id="{01BE2F00-D29B-4695-984F-DDF37A60BC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7" name="T fill" hidden="1">
              <a:extLst>
                <a:ext uri="{FF2B5EF4-FFF2-40B4-BE49-F238E27FC236}">
                  <a16:creationId xmlns:a16="http://schemas.microsoft.com/office/drawing/2014/main" id="{50CEA381-4B05-4572-A60B-4EB495BFD9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ype">
              <a:extLst>
                <a:ext uri="{FF2B5EF4-FFF2-40B4-BE49-F238E27FC236}">
                  <a16:creationId xmlns:a16="http://schemas.microsoft.com/office/drawing/2014/main" id="{0EAB07E9-8520-443A-92D5-122ABB7ED7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Power T">
              <a:extLst>
                <a:ext uri="{FF2B5EF4-FFF2-40B4-BE49-F238E27FC236}">
                  <a16:creationId xmlns:a16="http://schemas.microsoft.com/office/drawing/2014/main" id="{FD140D9B-052B-453E-9702-E1BD35950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D4159F-8F61-4238-914D-12A6B1A989D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UTK Horiz_R">
            <a:extLst>
              <a:ext uri="{FF2B5EF4-FFF2-40B4-BE49-F238E27FC236}">
                <a16:creationId xmlns:a16="http://schemas.microsoft.com/office/drawing/2014/main" id="{8308B014-8565-4C60-A960-FDE395DB08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6" name="T fill" hidden="1">
              <a:extLst>
                <a:ext uri="{FF2B5EF4-FFF2-40B4-BE49-F238E27FC236}">
                  <a16:creationId xmlns:a16="http://schemas.microsoft.com/office/drawing/2014/main" id="{B264D899-3706-4D7B-953A-EDA128D6D4D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ype">
              <a:extLst>
                <a:ext uri="{FF2B5EF4-FFF2-40B4-BE49-F238E27FC236}">
                  <a16:creationId xmlns:a16="http://schemas.microsoft.com/office/drawing/2014/main" id="{5C245D19-AFE7-40B6-9D7A-E95817427C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Power T">
              <a:extLst>
                <a:ext uri="{FF2B5EF4-FFF2-40B4-BE49-F238E27FC236}">
                  <a16:creationId xmlns:a16="http://schemas.microsoft.com/office/drawing/2014/main" id="{D0E8A633-197C-4A96-80B5-19452F647C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6FCCE-E158-4678-B117-39A0EA94BABD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UTK Horiz_R">
            <a:extLst>
              <a:ext uri="{FF2B5EF4-FFF2-40B4-BE49-F238E27FC236}">
                <a16:creationId xmlns:a16="http://schemas.microsoft.com/office/drawing/2014/main" id="{56BEAC21-43E4-477D-8C65-01F1DE1658F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13" name="T fill" hidden="1">
              <a:extLst>
                <a:ext uri="{FF2B5EF4-FFF2-40B4-BE49-F238E27FC236}">
                  <a16:creationId xmlns:a16="http://schemas.microsoft.com/office/drawing/2014/main" id="{9465AF0B-311A-4AC5-90C0-BC94DCC1F9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Type">
              <a:extLst>
                <a:ext uri="{FF2B5EF4-FFF2-40B4-BE49-F238E27FC236}">
                  <a16:creationId xmlns:a16="http://schemas.microsoft.com/office/drawing/2014/main" id="{6B32841F-0826-4B10-A2BA-CA2BEBDF0F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Power T">
              <a:extLst>
                <a:ext uri="{FF2B5EF4-FFF2-40B4-BE49-F238E27FC236}">
                  <a16:creationId xmlns:a16="http://schemas.microsoft.com/office/drawing/2014/main" id="{648E0A65-D3EE-4683-A138-40C4AD29D1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5C7307B-043D-4B98-899E-9133B9F1219F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111689"/>
            <a:ext cx="12192000" cy="7463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1" name="UTK Horiz_R">
            <a:extLst>
              <a:ext uri="{FF2B5EF4-FFF2-40B4-BE49-F238E27FC236}">
                <a16:creationId xmlns:a16="http://schemas.microsoft.com/office/drawing/2014/main" id="{2991031E-C7AE-4493-8C96-C3151DB3E1A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557955" y="6320597"/>
            <a:ext cx="1404165" cy="315023"/>
            <a:chOff x="0" y="1299"/>
            <a:chExt cx="7680" cy="1723"/>
          </a:xfrm>
        </p:grpSpPr>
        <p:sp>
          <p:nvSpPr>
            <p:cNvPr id="23" name="T fill" hidden="1">
              <a:extLst>
                <a:ext uri="{FF2B5EF4-FFF2-40B4-BE49-F238E27FC236}">
                  <a16:creationId xmlns:a16="http://schemas.microsoft.com/office/drawing/2014/main" id="{5E766D9E-C355-4F23-9497-1EE06D978A5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ype">
              <a:extLst>
                <a:ext uri="{FF2B5EF4-FFF2-40B4-BE49-F238E27FC236}">
                  <a16:creationId xmlns:a16="http://schemas.microsoft.com/office/drawing/2014/main" id="{C5877A75-DC2C-43D1-9483-770B0C260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Power T">
              <a:extLst>
                <a:ext uri="{FF2B5EF4-FFF2-40B4-BE49-F238E27FC236}">
                  <a16:creationId xmlns:a16="http://schemas.microsoft.com/office/drawing/2014/main" id="{15A6F2AE-744A-4D21-AD09-13F9F14CD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fld id="{AE726307-B9FA-44BB-9F13-9F53D863018F}" type="datetimeFigureOut">
              <a:rPr lang="en-US" smtClean="0"/>
              <a:t>7/2/2024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AE726307-B9FA-44BB-9F13-9F53D863018F}" type="datetimeFigureOut">
              <a:rPr lang="en-US" smtClean="0"/>
              <a:pPr/>
              <a:t>7/2/2024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746" r:id="rId29"/>
    <p:sldLayoutId id="2147483747" r:id="rId30"/>
    <p:sldLayoutId id="2147483655" r:id="rId31"/>
    <p:sldLayoutId id="2147483692" r:id="rId32"/>
    <p:sldLayoutId id="2147483668" r:id="rId33"/>
    <p:sldLayoutId id="2147483669" r:id="rId34"/>
    <p:sldLayoutId id="2147483670" r:id="rId35"/>
    <p:sldLayoutId id="2147483671" r:id="rId36"/>
    <p:sldLayoutId id="2147483672" r:id="rId37"/>
    <p:sldLayoutId id="2147483673" r:id="rId38"/>
    <p:sldLayoutId id="2147483674" r:id="rId39"/>
    <p:sldLayoutId id="2147483709" r:id="rId40"/>
    <p:sldLayoutId id="2147483675" r:id="rId41"/>
    <p:sldLayoutId id="2147483676" r:id="rId42"/>
    <p:sldLayoutId id="2147483677" r:id="rId43"/>
    <p:sldLayoutId id="2147483678" r:id="rId44"/>
    <p:sldLayoutId id="2147483679" r:id="rId45"/>
    <p:sldLayoutId id="2147483680" r:id="rId46"/>
    <p:sldLayoutId id="2147483681" r:id="rId47"/>
    <p:sldLayoutId id="2147483682" r:id="rId48"/>
    <p:sldLayoutId id="2147483683" r:id="rId49"/>
    <p:sldLayoutId id="2147483684" r:id="rId50"/>
    <p:sldLayoutId id="2147483685" r:id="rId51"/>
    <p:sldLayoutId id="2147483686" r:id="rId52"/>
    <p:sldLayoutId id="2147483687" r:id="rId53"/>
    <p:sldLayoutId id="2147483688" r:id="rId54"/>
    <p:sldLayoutId id="214748368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728" r:id="rId74"/>
    <p:sldLayoutId id="2147483729" r:id="rId75"/>
    <p:sldLayoutId id="2147483730" r:id="rId76"/>
    <p:sldLayoutId id="2147483731" r:id="rId77"/>
    <p:sldLayoutId id="2147483732" r:id="rId78"/>
    <p:sldLayoutId id="2147483733" r:id="rId79"/>
    <p:sldLayoutId id="2147483703" r:id="rId80"/>
    <p:sldLayoutId id="2147483704" r:id="rId8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5.png"/><Relationship Id="rId7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0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jpg"/><Relationship Id="rId7" Type="http://schemas.openxmlformats.org/officeDocument/2006/relationships/image" Target="../media/image29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0.png"/><Relationship Id="rId5" Type="http://schemas.openxmlformats.org/officeDocument/2006/relationships/image" Target="../media/image24.png"/><Relationship Id="rId10" Type="http://schemas.openxmlformats.org/officeDocument/2006/relationships/image" Target="../media/image45.png"/><Relationship Id="rId4" Type="http://schemas.openxmlformats.org/officeDocument/2006/relationships/image" Target="../media/image23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5.png"/><Relationship Id="rId7" Type="http://schemas.openxmlformats.org/officeDocument/2006/relationships/image" Target="../media/image1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0.png"/><Relationship Id="rId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3F73-27F5-0DEC-F1D6-0FDB599B3047}"/>
              </a:ext>
            </a:extLst>
          </p:cNvPr>
          <p:cNvSpPr txBox="1">
            <a:spLocks/>
          </p:cNvSpPr>
          <p:nvPr/>
        </p:nvSpPr>
        <p:spPr>
          <a:xfrm>
            <a:off x="553198" y="345526"/>
            <a:ext cx="11085603" cy="14219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4800" dirty="0"/>
              <a:t>Designing Autonomous Workflow via Bayesian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8BA2B-949C-00F0-6582-588B985F42C6}"/>
              </a:ext>
            </a:extLst>
          </p:cNvPr>
          <p:cNvSpPr txBox="1">
            <a:spLocks/>
          </p:cNvSpPr>
          <p:nvPr/>
        </p:nvSpPr>
        <p:spPr>
          <a:xfrm>
            <a:off x="553199" y="1878484"/>
            <a:ext cx="6684364" cy="1395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Arpan Biswas, Research Assistant Professor, University of Tennessee-Oak Ridge Innovation Institute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th</a:t>
            </a:r>
            <a:r>
              <a:rPr lang="en-US" sz="2400" dirty="0"/>
              <a:t> July 2024, Tennessee Advanced Material Summit Workshop Tutorial</a:t>
            </a:r>
          </a:p>
        </p:txBody>
      </p:sp>
    </p:spTree>
    <p:extLst>
      <p:ext uri="{BB962C8B-B14F-4D97-AF65-F5344CB8AC3E}">
        <p14:creationId xmlns:p14="http://schemas.microsoft.com/office/powerpoint/2010/main" val="24151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4F174-BD05-57D3-72EF-70EABAD9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5FAAEFE-924C-8E39-D5FA-18B652D6E28C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CC74D-646F-50A6-FD0B-49066938E7EB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BB82E0-AF2A-7B28-A3E6-4B29D589B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A9F25B-1102-2D80-D68F-258E7970C632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7BA36C1-A010-CED6-13D3-70B530798971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5BF1D-42AC-F509-8602-E03EFC8638D9}"/>
              </a:ext>
            </a:extLst>
          </p:cNvPr>
          <p:cNvSpPr txBox="1"/>
          <p:nvPr/>
        </p:nvSpPr>
        <p:spPr>
          <a:xfrm>
            <a:off x="2066161" y="524261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FACB0-901D-C5B8-CE7A-29DF2C5AF58C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Picture 13" descr="Image result for acquisition function bayesian optimization">
            <a:extLst>
              <a:ext uri="{FF2B5EF4-FFF2-40B4-BE49-F238E27FC236}">
                <a16:creationId xmlns:a16="http://schemas.microsoft.com/office/drawing/2014/main" id="{6B85C18F-A89F-6D44-0B2D-224DFEFF82C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ontecarlo Simulation of Ising Model - File Exchange - MATLAB Central">
            <a:extLst>
              <a:ext uri="{FF2B5EF4-FFF2-40B4-BE49-F238E27FC236}">
                <a16:creationId xmlns:a16="http://schemas.microsoft.com/office/drawing/2014/main" id="{DD9AF83F-F21B-A243-CE67-94BDFC209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2F1DE8-18E5-675F-E67D-614E88DEDCFA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A9755A8-25BA-7DFD-43D8-0D034177621F}"/>
              </a:ext>
            </a:extLst>
          </p:cNvPr>
          <p:cNvCxnSpPr>
            <a:cxnSpLocks/>
            <a:stCxn id="7" idx="0"/>
            <a:endCxn id="2" idx="0"/>
          </p:cNvCxnSpPr>
          <p:nvPr/>
        </p:nvCxnSpPr>
        <p:spPr>
          <a:xfrm rot="5400000" flipH="1" flipV="1">
            <a:off x="3505554" y="-1283980"/>
            <a:ext cx="906361" cy="4933992"/>
          </a:xfrm>
          <a:prstGeom prst="bentConnector3">
            <a:avLst>
              <a:gd name="adj1" fmla="val 125222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4F5E08-BE69-D4F4-9E22-700CF19CD206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Prediction Model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131AEA-BB91-CE2D-F82D-1FC6712E8DC5}"/>
                  </a:ext>
                </a:extLst>
              </p:cNvPr>
              <p:cNvSpPr txBox="1"/>
              <p:nvPr/>
            </p:nvSpPr>
            <p:spPr>
              <a:xfrm>
                <a:off x="2605088" y="4599023"/>
                <a:ext cx="6677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C131AEA-BB91-CE2D-F82D-1FC6712E8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088" y="4599023"/>
                <a:ext cx="6677024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D4CB58-868D-BA72-02A6-2AC6D63D124F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781653" y="5453791"/>
            <a:ext cx="3134921" cy="2277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647204-6BBB-4188-F011-6BB4439E7355}"/>
              </a:ext>
            </a:extLst>
          </p:cNvPr>
          <p:cNvCxnSpPr>
            <a:cxnSpLocks/>
          </p:cNvCxnSpPr>
          <p:nvPr/>
        </p:nvCxnSpPr>
        <p:spPr>
          <a:xfrm flipH="1">
            <a:off x="4352640" y="4961576"/>
            <a:ext cx="1898976" cy="2486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2EF5AB-D839-8435-6AC3-82849064D8AB}"/>
                  </a:ext>
                </a:extLst>
              </p:cNvPr>
              <p:cNvSpPr txBox="1"/>
              <p:nvPr/>
            </p:nvSpPr>
            <p:spPr>
              <a:xfrm>
                <a:off x="3745962" y="5078239"/>
                <a:ext cx="2341224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2EF5AB-D839-8435-6AC3-82849064D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962" y="5078239"/>
                <a:ext cx="2341224" cy="37555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83E1F5-F093-5212-6EF7-ABE06B15C41F}"/>
              </a:ext>
            </a:extLst>
          </p:cNvPr>
          <p:cNvCxnSpPr>
            <a:cxnSpLocks/>
          </p:cNvCxnSpPr>
          <p:nvPr/>
        </p:nvCxnSpPr>
        <p:spPr>
          <a:xfrm flipH="1">
            <a:off x="6534150" y="4949109"/>
            <a:ext cx="336506" cy="311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C7512DF-BB1A-9E48-1CAC-2D3F145616C9}"/>
              </a:ext>
            </a:extLst>
          </p:cNvPr>
          <p:cNvSpPr txBox="1"/>
          <p:nvPr/>
        </p:nvSpPr>
        <p:spPr>
          <a:xfrm>
            <a:off x="3745962" y="4208549"/>
            <a:ext cx="501130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Conditional distribution for new observation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9BF450-FE9E-2C62-DA3B-C34BA8EDC701}"/>
              </a:ext>
            </a:extLst>
          </p:cNvPr>
          <p:cNvCxnSpPr>
            <a:cxnSpLocks/>
          </p:cNvCxnSpPr>
          <p:nvPr/>
        </p:nvCxnSpPr>
        <p:spPr>
          <a:xfrm flipH="1">
            <a:off x="6978770" y="5448069"/>
            <a:ext cx="193555" cy="339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AB0B96-7BED-6C5F-9463-AB7E34F5B043}"/>
                  </a:ext>
                </a:extLst>
              </p:cNvPr>
              <p:cNvSpPr txBox="1"/>
              <p:nvPr/>
            </p:nvSpPr>
            <p:spPr>
              <a:xfrm>
                <a:off x="6138259" y="5072517"/>
                <a:ext cx="2930483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𝒏𝒆𝒘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AB0B96-7BED-6C5F-9463-AB7E34F5B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259" y="5072517"/>
                <a:ext cx="2930483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F74A8-CA82-11FE-EF27-3E11F288630C}"/>
                  </a:ext>
                </a:extLst>
              </p:cNvPr>
              <p:cNvSpPr txBox="1"/>
              <p:nvPr/>
            </p:nvSpPr>
            <p:spPr>
              <a:xfrm>
                <a:off x="1383255" y="5636110"/>
                <a:ext cx="65913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𝒏𝒆𝒘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,….,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]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F74A8-CA82-11FE-EF27-3E11F2886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255" y="5636110"/>
                <a:ext cx="6591300" cy="374270"/>
              </a:xfrm>
              <a:prstGeom prst="rect">
                <a:avLst/>
              </a:prstGeom>
              <a:blipFill>
                <a:blip r:embed="rId9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818672-0F8F-9620-C4FC-A3E07E66017E}"/>
                  </a:ext>
                </a:extLst>
              </p:cNvPr>
              <p:cNvSpPr txBox="1"/>
              <p:nvPr/>
            </p:nvSpPr>
            <p:spPr>
              <a:xfrm>
                <a:off x="4678905" y="5641832"/>
                <a:ext cx="6591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818672-0F8F-9620-C4FC-A3E07E660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05" y="5641832"/>
                <a:ext cx="65913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4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553F7-95A7-446E-FD93-417AAC042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57D5C267-1D95-B51D-ED45-7BE630C1CEF0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BF761-9A43-2D16-06FF-EF6F6DAFD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5" b="8618"/>
          <a:stretch/>
        </p:blipFill>
        <p:spPr>
          <a:xfrm>
            <a:off x="385837" y="3126305"/>
            <a:ext cx="3872624" cy="1836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CD5E7-BC99-D161-FBB2-334FF1372CA7}"/>
              </a:ext>
            </a:extLst>
          </p:cNvPr>
          <p:cNvSpPr txBox="1"/>
          <p:nvPr/>
        </p:nvSpPr>
        <p:spPr>
          <a:xfrm>
            <a:off x="2810296" y="2387196"/>
            <a:ext cx="239764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Acquisition function</a:t>
            </a:r>
            <a:endParaRPr lang="en-US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854A9E-03A3-F8D7-C12E-9FE88B8B19B7}"/>
              </a:ext>
            </a:extLst>
          </p:cNvPr>
          <p:cNvSpPr txBox="1"/>
          <p:nvPr/>
        </p:nvSpPr>
        <p:spPr>
          <a:xfrm>
            <a:off x="9091327" y="2673321"/>
            <a:ext cx="2930014" cy="308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Trade-off</a:t>
            </a:r>
            <a:r>
              <a:rPr lang="en-US" dirty="0">
                <a:latin typeface="+mn-lt"/>
              </a:rPr>
              <a:t> between exploration and exploitation</a:t>
            </a:r>
          </a:p>
          <a:p>
            <a:pPr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Select </a:t>
            </a:r>
            <a:r>
              <a:rPr lang="en-US" dirty="0">
                <a:latin typeface="+mn-lt"/>
              </a:rPr>
              <a:t>future experiments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Guidance with </a:t>
            </a:r>
            <a:r>
              <a:rPr lang="en-US" b="1" dirty="0">
                <a:latin typeface="+mn-lt"/>
              </a:rPr>
              <a:t>alignment</a:t>
            </a:r>
            <a:r>
              <a:rPr lang="en-US" dirty="0">
                <a:latin typeface="+mn-lt"/>
              </a:rPr>
              <a:t> to human static objective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BCCB0C1-AB41-A86B-29A6-CD5958F7B434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3547838" y="853918"/>
            <a:ext cx="1097764" cy="4657704"/>
          </a:xfrm>
          <a:prstGeom prst="bentConnector3">
            <a:avLst>
              <a:gd name="adj1" fmla="val 120824"/>
            </a:avLst>
          </a:prstGeom>
          <a:ln w="57150">
            <a:solidFill>
              <a:srgbClr val="00B05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74754AD-78EF-3397-014A-0D6FB794FDD3}"/>
              </a:ext>
            </a:extLst>
          </p:cNvPr>
          <p:cNvPicPr/>
          <p:nvPr/>
        </p:nvPicPr>
        <p:blipFill rotWithShape="1">
          <a:blip r:embed="rId3"/>
          <a:srcRect l="8671" t="4531" r="5554"/>
          <a:stretch/>
        </p:blipFill>
        <p:spPr>
          <a:xfrm>
            <a:off x="1383097" y="3540249"/>
            <a:ext cx="216966" cy="205716"/>
          </a:xfrm>
          <a:prstGeom prst="rect">
            <a:avLst/>
          </a:prstGeom>
          <a:ln w="38100">
            <a:noFill/>
          </a:ln>
        </p:spPr>
      </p:pic>
      <p:pic>
        <p:nvPicPr>
          <p:cNvPr id="13" name="Picture 12" descr="Image result for acquisition function bayesian optimization">
            <a:extLst>
              <a:ext uri="{FF2B5EF4-FFF2-40B4-BE49-F238E27FC236}">
                <a16:creationId xmlns:a16="http://schemas.microsoft.com/office/drawing/2014/main" id="{3C7AC49C-22E4-C922-ECC7-5D87604927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384" y="3731652"/>
            <a:ext cx="216967" cy="2057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3794CEC2-F32E-5717-2BD1-72387708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82" y="2730118"/>
            <a:ext cx="2060465" cy="35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28EF6DC-ECFB-B206-F1D2-50101CA3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45" y="2673321"/>
            <a:ext cx="2060465" cy="351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523183-6204-3DC4-77D1-E4835A6302C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5856247" y="3389946"/>
            <a:ext cx="59652" cy="5394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1308601-BE74-FDDD-F9A3-8951CEDDA52F}"/>
              </a:ext>
            </a:extLst>
          </p:cNvPr>
          <p:cNvSpPr/>
          <p:nvPr/>
        </p:nvSpPr>
        <p:spPr>
          <a:xfrm>
            <a:off x="5355231" y="3929401"/>
            <a:ext cx="1121336" cy="33362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GP mean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38C632-606A-D6C3-C6A7-A55748C5E0A5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5856247" y="2236411"/>
            <a:ext cx="1240640" cy="6757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BE32BBC-FD9F-CE09-9958-9EC6B2642117}"/>
              </a:ext>
            </a:extLst>
          </p:cNvPr>
          <p:cNvSpPr/>
          <p:nvPr/>
        </p:nvSpPr>
        <p:spPr>
          <a:xfrm>
            <a:off x="6536219" y="1709744"/>
            <a:ext cx="1121336" cy="5266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Next candidate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A4E5F6-D003-01CD-428E-AC3D8893A95D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7096887" y="2236411"/>
            <a:ext cx="648303" cy="1320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5F8E86B2-D3F4-880A-ED7C-D98BBCE0C1E8}"/>
              </a:ext>
            </a:extLst>
          </p:cNvPr>
          <p:cNvSpPr txBox="1">
            <a:spLocks/>
          </p:cNvSpPr>
          <p:nvPr/>
        </p:nvSpPr>
        <p:spPr>
          <a:xfrm>
            <a:off x="4630290" y="4702444"/>
            <a:ext cx="1221494" cy="3290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B050"/>
                </a:solidFill>
              </a:rPr>
              <a:t>Exploitation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9A4C8E48-7A90-EA3E-4774-26EEB4B72DAA}"/>
              </a:ext>
            </a:extLst>
          </p:cNvPr>
          <p:cNvSpPr txBox="1">
            <a:spLocks/>
          </p:cNvSpPr>
          <p:nvPr/>
        </p:nvSpPr>
        <p:spPr>
          <a:xfrm>
            <a:off x="7719214" y="4702444"/>
            <a:ext cx="1221494" cy="3290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rgbClr val="00B050"/>
                </a:solidFill>
              </a:rPr>
              <a:t>Exploration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A72BC7-6AEF-A709-69E1-A5DA67486D63}"/>
              </a:ext>
            </a:extLst>
          </p:cNvPr>
          <p:cNvCxnSpPr>
            <a:cxnSpLocks/>
          </p:cNvCxnSpPr>
          <p:nvPr/>
        </p:nvCxnSpPr>
        <p:spPr>
          <a:xfrm>
            <a:off x="7823848" y="2981571"/>
            <a:ext cx="0" cy="103238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3F09909-2BD6-191A-9F16-94A6348EE77E}"/>
              </a:ext>
            </a:extLst>
          </p:cNvPr>
          <p:cNvSpPr/>
          <p:nvPr/>
        </p:nvSpPr>
        <p:spPr>
          <a:xfrm>
            <a:off x="7807603" y="3876615"/>
            <a:ext cx="1327855" cy="32900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GP variance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8DE449-6CBC-8CA1-5C73-34C694BC47B5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816558" y="3699625"/>
            <a:ext cx="654973" cy="176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Montecarlo Simulation of Ising Model - File Exchange - MATLAB Central">
            <a:extLst>
              <a:ext uri="{FF2B5EF4-FFF2-40B4-BE49-F238E27FC236}">
                <a16:creationId xmlns:a16="http://schemas.microsoft.com/office/drawing/2014/main" id="{A0FF41F2-7082-45B4-4443-655610868B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592" y="3444256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8657032-6DBA-6AA4-D1BA-EEA63F4A184A}"/>
                  </a:ext>
                </a:extLst>
              </p:cNvPr>
              <p:cNvSpPr/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8657032-6DBA-6AA4-D1BA-EEA63F4A1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  <a:blipFill>
                <a:blip r:embed="rId8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844445-CC52-0430-8FD9-7B28B154006F}"/>
              </a:ext>
            </a:extLst>
          </p:cNvPr>
          <p:cNvCxnSpPr>
            <a:cxnSpLocks/>
          </p:cNvCxnSpPr>
          <p:nvPr/>
        </p:nvCxnSpPr>
        <p:spPr>
          <a:xfrm flipH="1">
            <a:off x="3733800" y="1154534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16A95D-C542-C8EE-7B08-08DDAF74B069}"/>
              </a:ext>
            </a:extLst>
          </p:cNvPr>
          <p:cNvSpPr txBox="1"/>
          <p:nvPr/>
        </p:nvSpPr>
        <p:spPr>
          <a:xfrm>
            <a:off x="2729961" y="1465677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491144-ECFA-0AA9-26BD-B1E7BFC3701A}"/>
              </a:ext>
            </a:extLst>
          </p:cNvPr>
          <p:cNvCxnSpPr>
            <a:cxnSpLocks/>
          </p:cNvCxnSpPr>
          <p:nvPr/>
        </p:nvCxnSpPr>
        <p:spPr>
          <a:xfrm>
            <a:off x="5012959" y="1219185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7D51DD-C931-87BC-8DAC-8CB73299942F}"/>
              </a:ext>
            </a:extLst>
          </p:cNvPr>
          <p:cNvSpPr txBox="1"/>
          <p:nvPr/>
        </p:nvSpPr>
        <p:spPr>
          <a:xfrm>
            <a:off x="4881801" y="1411255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D9345C-DB7A-EC04-01A8-26430C8C912C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Acquisition Functions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592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/>
      <p:bldP spid="37" grpId="0"/>
      <p:bldP spid="42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B76B3-691D-4BB7-EFE0-60D5DDC9B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586D54BE-FEE8-9D65-E59B-4D55C538FD0F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F944B9-1EF8-2544-4C0C-38823BB69F42}"/>
                  </a:ext>
                </a:extLst>
              </p:cNvPr>
              <p:cNvSpPr/>
              <p:nvPr/>
            </p:nvSpPr>
            <p:spPr>
              <a:xfrm>
                <a:off x="822110" y="749428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F944B9-1EF8-2544-4C0C-38823BB69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10" y="749428"/>
                <a:ext cx="4407553" cy="688394"/>
              </a:xfrm>
              <a:prstGeom prst="rect">
                <a:avLst/>
              </a:prstGeom>
              <a:blipFill>
                <a:blip r:embed="rId2"/>
                <a:stretch>
                  <a:fillRect b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BFB904-E40D-3157-FD34-8192BB5AB05C}"/>
              </a:ext>
            </a:extLst>
          </p:cNvPr>
          <p:cNvCxnSpPr>
            <a:cxnSpLocks/>
          </p:cNvCxnSpPr>
          <p:nvPr/>
        </p:nvCxnSpPr>
        <p:spPr>
          <a:xfrm flipH="1">
            <a:off x="3650758" y="1126679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9AEE04-473F-2DE1-0A3A-658F99B21851}"/>
              </a:ext>
            </a:extLst>
          </p:cNvPr>
          <p:cNvSpPr txBox="1"/>
          <p:nvPr/>
        </p:nvSpPr>
        <p:spPr>
          <a:xfrm>
            <a:off x="2646919" y="1437822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F6B081-C32B-5876-EC36-47CFA0BF6345}"/>
              </a:ext>
            </a:extLst>
          </p:cNvPr>
          <p:cNvCxnSpPr>
            <a:cxnSpLocks/>
          </p:cNvCxnSpPr>
          <p:nvPr/>
        </p:nvCxnSpPr>
        <p:spPr>
          <a:xfrm>
            <a:off x="4929917" y="1191330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629D0C-BCF7-834B-EE6A-2220D202AE50}"/>
              </a:ext>
            </a:extLst>
          </p:cNvPr>
          <p:cNvSpPr txBox="1"/>
          <p:nvPr/>
        </p:nvSpPr>
        <p:spPr>
          <a:xfrm>
            <a:off x="4798759" y="1383400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6CEF93-1D5C-7301-5328-D6CBB92A832A}"/>
                  </a:ext>
                </a:extLst>
              </p:cNvPr>
              <p:cNvSpPr txBox="1"/>
              <p:nvPr/>
            </p:nvSpPr>
            <p:spPr>
              <a:xfrm>
                <a:off x="507508" y="2286720"/>
                <a:ext cx="6689652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>
                    <a:latin typeface="+mn-lt"/>
                  </a:rPr>
                  <a:t>Probability of Improvement (PI):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6CEF93-1D5C-7301-5328-D6CBB92A8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8" y="2286720"/>
                <a:ext cx="6689652" cy="424732"/>
              </a:xfrm>
              <a:prstGeom prst="rect">
                <a:avLst/>
              </a:prstGeom>
              <a:blipFill>
                <a:blip r:embed="rId3"/>
                <a:stretch>
                  <a:fillRect l="-72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8863D-90D5-D346-C62F-CD2C7108C685}"/>
                  </a:ext>
                </a:extLst>
              </p:cNvPr>
              <p:cNvSpPr txBox="1"/>
              <p:nvPr/>
            </p:nvSpPr>
            <p:spPr>
              <a:xfrm>
                <a:off x="1731471" y="3560350"/>
                <a:ext cx="6677024" cy="11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8863D-90D5-D346-C62F-CD2C7108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471" y="3560350"/>
                <a:ext cx="6677024" cy="1134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9554DC-50E5-B1AE-CCD6-E9492CB6B46D}"/>
              </a:ext>
            </a:extLst>
          </p:cNvPr>
          <p:cNvCxnSpPr>
            <a:cxnSpLocks/>
          </p:cNvCxnSpPr>
          <p:nvPr/>
        </p:nvCxnSpPr>
        <p:spPr>
          <a:xfrm>
            <a:off x="3739116" y="3496479"/>
            <a:ext cx="742045" cy="19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9A3F43-C359-E37F-7394-3FB6A203CE13}"/>
              </a:ext>
            </a:extLst>
          </p:cNvPr>
          <p:cNvSpPr txBox="1"/>
          <p:nvPr/>
        </p:nvSpPr>
        <p:spPr>
          <a:xfrm>
            <a:off x="3083167" y="3260941"/>
            <a:ext cx="6559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CDF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378104-83B8-41F8-57DC-FC6406A123DE}"/>
              </a:ext>
            </a:extLst>
          </p:cNvPr>
          <p:cNvCxnSpPr>
            <a:cxnSpLocks/>
          </p:cNvCxnSpPr>
          <p:nvPr/>
        </p:nvCxnSpPr>
        <p:spPr>
          <a:xfrm flipH="1">
            <a:off x="6522665" y="3283706"/>
            <a:ext cx="294402" cy="37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BCE983-BB4B-B00F-7DF2-814FD6713CCB}"/>
              </a:ext>
            </a:extLst>
          </p:cNvPr>
          <p:cNvSpPr txBox="1"/>
          <p:nvPr/>
        </p:nvSpPr>
        <p:spPr>
          <a:xfrm>
            <a:off x="6056066" y="2942074"/>
            <a:ext cx="26164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Best solution (Current)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1D4C14-CE0D-5BC2-3CCD-82DF98DE1202}"/>
              </a:ext>
            </a:extLst>
          </p:cNvPr>
          <p:cNvCxnSpPr>
            <a:cxnSpLocks/>
          </p:cNvCxnSpPr>
          <p:nvPr/>
        </p:nvCxnSpPr>
        <p:spPr>
          <a:xfrm flipH="1">
            <a:off x="7810484" y="3352452"/>
            <a:ext cx="502008" cy="379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4D97FB-408B-1EF6-4584-1A37089F02F5}"/>
              </a:ext>
            </a:extLst>
          </p:cNvPr>
          <p:cNvSpPr txBox="1"/>
          <p:nvPr/>
        </p:nvSpPr>
        <p:spPr>
          <a:xfrm>
            <a:off x="8286802" y="3214968"/>
            <a:ext cx="193033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Trade-off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46D06-44E8-10B3-9BB3-A647CCF62B9B}"/>
                  </a:ext>
                </a:extLst>
              </p:cNvPr>
              <p:cNvSpPr txBox="1"/>
              <p:nvPr/>
            </p:nvSpPr>
            <p:spPr>
              <a:xfrm>
                <a:off x="174391" y="4758699"/>
                <a:ext cx="11012129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High value encourage exploration, low value encourage exploitation. As per literature, best choice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346D06-44E8-10B3-9BB3-A647CCF62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91" y="4758699"/>
                <a:ext cx="11012129" cy="1631216"/>
              </a:xfrm>
              <a:prstGeom prst="rect">
                <a:avLst/>
              </a:prstGeom>
              <a:blipFill>
                <a:blip r:embed="rId5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C1FCB39-67B1-13C4-CAC2-10E66C364248}"/>
              </a:ext>
            </a:extLst>
          </p:cNvPr>
          <p:cNvSpPr txBox="1"/>
          <p:nvPr/>
        </p:nvSpPr>
        <p:spPr>
          <a:xfrm>
            <a:off x="1360889" y="194452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Acquisition Function: Probability of Improvement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327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045F2-CC3F-0442-A0DB-EDB389F3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CD1D4A7B-5EED-73B3-B44B-7BF9241BDA06}"/>
              </a:ext>
            </a:extLst>
          </p:cNvPr>
          <p:cNvSpPr txBox="1"/>
          <p:nvPr/>
        </p:nvSpPr>
        <p:spPr>
          <a:xfrm>
            <a:off x="200271" y="6426680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740E28-7E15-B7F6-B3D4-D550BD2D8DF6}"/>
                  </a:ext>
                </a:extLst>
              </p:cNvPr>
              <p:cNvSpPr/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740E28-7E15-B7F6-B3D4-D550BD2D8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  <a:blipFill>
                <a:blip r:embed="rId2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B48BF8-B460-639A-1D30-977D3F5A79DD}"/>
              </a:ext>
            </a:extLst>
          </p:cNvPr>
          <p:cNvCxnSpPr>
            <a:cxnSpLocks/>
          </p:cNvCxnSpPr>
          <p:nvPr/>
        </p:nvCxnSpPr>
        <p:spPr>
          <a:xfrm flipH="1">
            <a:off x="3733800" y="1154534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4326BE-12CB-5B66-2C3C-1BE33E947DD7}"/>
              </a:ext>
            </a:extLst>
          </p:cNvPr>
          <p:cNvSpPr txBox="1"/>
          <p:nvPr/>
        </p:nvSpPr>
        <p:spPr>
          <a:xfrm>
            <a:off x="2729961" y="1465677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387A6-0EBB-494B-26F9-6D1DD6B2C410}"/>
              </a:ext>
            </a:extLst>
          </p:cNvPr>
          <p:cNvCxnSpPr>
            <a:cxnSpLocks/>
          </p:cNvCxnSpPr>
          <p:nvPr/>
        </p:nvCxnSpPr>
        <p:spPr>
          <a:xfrm>
            <a:off x="5012959" y="1219185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D9D1FF-504B-0D80-32C3-8405D0FA84B9}"/>
              </a:ext>
            </a:extLst>
          </p:cNvPr>
          <p:cNvSpPr txBox="1"/>
          <p:nvPr/>
        </p:nvSpPr>
        <p:spPr>
          <a:xfrm>
            <a:off x="4881801" y="1411255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7B9E97-0190-EA78-8174-25DD2B485529}"/>
                  </a:ext>
                </a:extLst>
              </p:cNvPr>
              <p:cNvSpPr txBox="1"/>
              <p:nvPr/>
            </p:nvSpPr>
            <p:spPr>
              <a:xfrm>
                <a:off x="590550" y="2314575"/>
                <a:ext cx="775391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dirty="0">
                    <a:latin typeface="+mn-lt"/>
                  </a:rPr>
                  <a:t>Expected Improvement(EI):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⁡{0,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7B9E97-0190-EA78-8174-25DD2B485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2314575"/>
                <a:ext cx="7753918" cy="424732"/>
              </a:xfrm>
              <a:prstGeom prst="rect">
                <a:avLst/>
              </a:prstGeom>
              <a:blipFill>
                <a:blip r:embed="rId3"/>
                <a:stretch>
                  <a:fillRect l="-708" b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365FBF-5383-11BA-56CF-103F4B5174FD}"/>
                  </a:ext>
                </a:extLst>
              </p:cNvPr>
              <p:cNvSpPr txBox="1"/>
              <p:nvPr/>
            </p:nvSpPr>
            <p:spPr>
              <a:xfrm>
                <a:off x="1804988" y="4693105"/>
                <a:ext cx="6677024" cy="11344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365FBF-5383-11BA-56CF-103F4B517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88" y="4693105"/>
                <a:ext cx="6677024" cy="1134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7DDCABC-851D-6724-70FC-482684CF95A3}"/>
              </a:ext>
            </a:extLst>
          </p:cNvPr>
          <p:cNvSpPr txBox="1"/>
          <p:nvPr/>
        </p:nvSpPr>
        <p:spPr>
          <a:xfrm>
            <a:off x="1443931" y="222307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Acquisition Function: Expected Improvement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15CEC-95F8-7E0B-BB34-FB35746FF03E}"/>
                  </a:ext>
                </a:extLst>
              </p:cNvPr>
              <p:cNvSpPr txBox="1"/>
              <p:nvPr/>
            </p:nvSpPr>
            <p:spPr>
              <a:xfrm>
                <a:off x="1443931" y="3628169"/>
                <a:ext cx="95460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𝐸𝐼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m:rPr>
                        <m:sty m:val="p"/>
                      </m:rP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615CEC-95F8-7E0B-BB34-FB35746FF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931" y="3628169"/>
                <a:ext cx="954600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C56AD1-FEB6-ADFC-0AA2-1E878C82A9D5}"/>
              </a:ext>
            </a:extLst>
          </p:cNvPr>
          <p:cNvCxnSpPr>
            <a:cxnSpLocks/>
          </p:cNvCxnSpPr>
          <p:nvPr/>
        </p:nvCxnSpPr>
        <p:spPr>
          <a:xfrm>
            <a:off x="6648450" y="3534781"/>
            <a:ext cx="742045" cy="19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6D815C-B4DF-AB51-D248-84BD1CD13B12}"/>
              </a:ext>
            </a:extLst>
          </p:cNvPr>
          <p:cNvSpPr txBox="1"/>
          <p:nvPr/>
        </p:nvSpPr>
        <p:spPr>
          <a:xfrm>
            <a:off x="5992501" y="3299243"/>
            <a:ext cx="6559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CDF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AB7447-1EFC-FE90-289A-D3179C737D1F}"/>
              </a:ext>
            </a:extLst>
          </p:cNvPr>
          <p:cNvCxnSpPr>
            <a:cxnSpLocks/>
          </p:cNvCxnSpPr>
          <p:nvPr/>
        </p:nvCxnSpPr>
        <p:spPr>
          <a:xfrm>
            <a:off x="8905875" y="3549643"/>
            <a:ext cx="742045" cy="194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027E51-A979-DD9C-F0E9-E2D7AF38B8A0}"/>
              </a:ext>
            </a:extLst>
          </p:cNvPr>
          <p:cNvSpPr txBox="1"/>
          <p:nvPr/>
        </p:nvSpPr>
        <p:spPr>
          <a:xfrm>
            <a:off x="8249926" y="3314105"/>
            <a:ext cx="57259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pdf</a:t>
            </a:r>
          </a:p>
        </p:txBody>
      </p:sp>
    </p:spTree>
    <p:extLst>
      <p:ext uri="{BB962C8B-B14F-4D97-AF65-F5344CB8AC3E}">
        <p14:creationId xmlns:p14="http://schemas.microsoft.com/office/powerpoint/2010/main" val="40146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7A29-A95E-329E-BB82-625986254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5A0CE14A-6415-A2BE-169C-2099CB8CC18E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4FE552-08E0-214E-A086-9418AF8941E6}"/>
                  </a:ext>
                </a:extLst>
              </p:cNvPr>
              <p:cNvSpPr/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  <m:d>
                                <m:d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`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54FE552-08E0-214E-A086-9418AF894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52" y="777283"/>
                <a:ext cx="4407553" cy="688394"/>
              </a:xfrm>
              <a:prstGeom prst="rect">
                <a:avLst/>
              </a:prstGeom>
              <a:blipFill>
                <a:blip r:embed="rId2"/>
                <a:stretch>
                  <a:fillRect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772C3D-D94A-E8F6-E1BD-0BE6B9EA254A}"/>
              </a:ext>
            </a:extLst>
          </p:cNvPr>
          <p:cNvCxnSpPr>
            <a:cxnSpLocks/>
          </p:cNvCxnSpPr>
          <p:nvPr/>
        </p:nvCxnSpPr>
        <p:spPr>
          <a:xfrm flipH="1">
            <a:off x="3733800" y="1154534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EF178B-0330-FA11-91F6-F529AC1EF6E1}"/>
              </a:ext>
            </a:extLst>
          </p:cNvPr>
          <p:cNvSpPr txBox="1"/>
          <p:nvPr/>
        </p:nvSpPr>
        <p:spPr>
          <a:xfrm>
            <a:off x="2729961" y="1465677"/>
            <a:ext cx="20681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Unsampled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247228-5CD2-49A4-1DFD-B92CDEB28108}"/>
              </a:ext>
            </a:extLst>
          </p:cNvPr>
          <p:cNvCxnSpPr>
            <a:cxnSpLocks/>
          </p:cNvCxnSpPr>
          <p:nvPr/>
        </p:nvCxnSpPr>
        <p:spPr>
          <a:xfrm>
            <a:off x="5012959" y="1219185"/>
            <a:ext cx="872681" cy="192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B3FB746-146C-DDE0-2676-4018C12B2F5C}"/>
              </a:ext>
            </a:extLst>
          </p:cNvPr>
          <p:cNvSpPr txBox="1"/>
          <p:nvPr/>
        </p:nvSpPr>
        <p:spPr>
          <a:xfrm>
            <a:off x="4881801" y="1411255"/>
            <a:ext cx="20681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4F92D-75F4-D74B-AF9F-061847D11A25}"/>
              </a:ext>
            </a:extLst>
          </p:cNvPr>
          <p:cNvSpPr txBox="1"/>
          <p:nvPr/>
        </p:nvSpPr>
        <p:spPr>
          <a:xfrm>
            <a:off x="590550" y="2314575"/>
            <a:ext cx="592341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Upper Confidence Interval (UCB) : For Maximization</a:t>
            </a:r>
            <a:endParaRPr lang="en-US" sz="24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F1CDD-6461-228A-A013-FBF35029AAE9}"/>
              </a:ext>
            </a:extLst>
          </p:cNvPr>
          <p:cNvSpPr txBox="1"/>
          <p:nvPr/>
        </p:nvSpPr>
        <p:spPr>
          <a:xfrm>
            <a:off x="1443931" y="222307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Acquisition Function: Confidence Interval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B1020A-8E74-37A7-3861-72ED92384D53}"/>
                  </a:ext>
                </a:extLst>
              </p:cNvPr>
              <p:cNvSpPr txBox="1"/>
              <p:nvPr/>
            </p:nvSpPr>
            <p:spPr>
              <a:xfrm>
                <a:off x="1034356" y="3056100"/>
                <a:ext cx="95460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𝑈𝐶𝐵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B1020A-8E74-37A7-3861-72ED92384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56" y="3056100"/>
                <a:ext cx="954600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65D34C-CA31-F0C7-42D8-FC2FF17D4129}"/>
              </a:ext>
            </a:extLst>
          </p:cNvPr>
          <p:cNvSpPr txBox="1"/>
          <p:nvPr/>
        </p:nvSpPr>
        <p:spPr>
          <a:xfrm>
            <a:off x="590550" y="3910175"/>
            <a:ext cx="582884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Lower Confidence Interval (UCB) : For Minimization</a:t>
            </a:r>
            <a:endParaRPr 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5D4757-7151-0D1B-FB33-DFCE9C3B5296}"/>
                  </a:ext>
                </a:extLst>
              </p:cNvPr>
              <p:cNvSpPr txBox="1"/>
              <p:nvPr/>
            </p:nvSpPr>
            <p:spPr>
              <a:xfrm>
                <a:off x="1034356" y="4651700"/>
                <a:ext cx="95460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𝑈𝐶𝐵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45D4757-7151-0D1B-FB33-DFCE9C3B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56" y="4651700"/>
                <a:ext cx="954600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58BF5F-656C-FA49-EF58-75E3F4DE0CE8}"/>
              </a:ext>
            </a:extLst>
          </p:cNvPr>
          <p:cNvCxnSpPr>
            <a:cxnSpLocks/>
          </p:cNvCxnSpPr>
          <p:nvPr/>
        </p:nvCxnSpPr>
        <p:spPr>
          <a:xfrm flipH="1" flipV="1">
            <a:off x="5438775" y="3505200"/>
            <a:ext cx="1664431" cy="6748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C02610A-271E-F3EC-71B1-5F307C3A8E91}"/>
              </a:ext>
            </a:extLst>
          </p:cNvPr>
          <p:cNvSpPr txBox="1"/>
          <p:nvPr/>
        </p:nvSpPr>
        <p:spPr>
          <a:xfrm>
            <a:off x="7077516" y="4042520"/>
            <a:ext cx="193033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Trade-off factor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218221-2E57-479B-497D-1A6146B8D91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5438775" y="4213336"/>
            <a:ext cx="1638741" cy="593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B8AFF-B067-FCDB-3912-FBD6A5601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8979EDD-885E-6B35-83F4-A73EF39E5829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11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851DF9-F690-4552-883D-F1A8E23E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94" y="2259765"/>
            <a:ext cx="2812026" cy="20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indoor, electronic&#10;&#10;Description automatically generated">
            <a:extLst>
              <a:ext uri="{FF2B5EF4-FFF2-40B4-BE49-F238E27FC236}">
                <a16:creationId xmlns:a16="http://schemas.microsoft.com/office/drawing/2014/main" id="{B06064E4-D862-F0A3-7311-A6EEDE4E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73081" y="2314573"/>
            <a:ext cx="1871828" cy="1762211"/>
          </a:xfrm>
          <a:prstGeom prst="rect">
            <a:avLst/>
          </a:prstGeom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CA52C6BD-69C9-B6FA-F8C5-A170AFF45F39}"/>
              </a:ext>
            </a:extLst>
          </p:cNvPr>
          <p:cNvSpPr/>
          <p:nvPr/>
        </p:nvSpPr>
        <p:spPr>
          <a:xfrm>
            <a:off x="3681790" y="1745288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18BCF788-5618-2ECF-E08C-916A9A6FD4FB}"/>
              </a:ext>
            </a:extLst>
          </p:cNvPr>
          <p:cNvSpPr/>
          <p:nvPr/>
        </p:nvSpPr>
        <p:spPr>
          <a:xfrm rot="10800000">
            <a:off x="3589819" y="4261865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2" descr="User (computing) - Wikipedia">
            <a:extLst>
              <a:ext uri="{FF2B5EF4-FFF2-40B4-BE49-F238E27FC236}">
                <a16:creationId xmlns:a16="http://schemas.microsoft.com/office/drawing/2014/main" id="{F98DACE3-2283-3386-1A30-4E33F8903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3" y="2259764"/>
            <a:ext cx="1331659" cy="13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FAC0DC-49D0-EFAD-0DE4-155333085EEC}"/>
              </a:ext>
            </a:extLst>
          </p:cNvPr>
          <p:cNvSpPr txBox="1"/>
          <p:nvPr/>
        </p:nvSpPr>
        <p:spPr>
          <a:xfrm>
            <a:off x="365671" y="3521568"/>
            <a:ext cx="139172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(Maximize)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E889C7F-CA38-03F2-4F85-F336391D9BE4}"/>
              </a:ext>
            </a:extLst>
          </p:cNvPr>
          <p:cNvSpPr/>
          <p:nvPr/>
        </p:nvSpPr>
        <p:spPr>
          <a:xfrm>
            <a:off x="1497884" y="2805913"/>
            <a:ext cx="403123" cy="20117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2C1E4D-83BA-C51D-4A21-0B7A63E19601}"/>
              </a:ext>
            </a:extLst>
          </p:cNvPr>
          <p:cNvPicPr/>
          <p:nvPr/>
        </p:nvPicPr>
        <p:blipFill rotWithShape="1">
          <a:blip r:embed="rId5"/>
          <a:srcRect l="8671" t="4531" r="5554"/>
          <a:stretch/>
        </p:blipFill>
        <p:spPr>
          <a:xfrm>
            <a:off x="2148072" y="2408793"/>
            <a:ext cx="405181" cy="40689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Picture 18" descr="Image result for acquisition function bayesian optimization">
            <a:extLst>
              <a:ext uri="{FF2B5EF4-FFF2-40B4-BE49-F238E27FC236}">
                <a16:creationId xmlns:a16="http://schemas.microsoft.com/office/drawing/2014/main" id="{F4EFF77F-05D3-5886-9DD6-0DDBDB02C1F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857" y="2735201"/>
            <a:ext cx="405183" cy="4068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328F9B-F93A-D5CB-1352-DDE29AC627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14" b="6071"/>
          <a:stretch/>
        </p:blipFill>
        <p:spPr>
          <a:xfrm>
            <a:off x="7840364" y="1708731"/>
            <a:ext cx="3623187" cy="3625673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CBA98CF-CDA7-564F-FFC5-52EC3F0FB44F}"/>
              </a:ext>
            </a:extLst>
          </p:cNvPr>
          <p:cNvCxnSpPr>
            <a:cxnSpLocks/>
            <a:endCxn id="20" idx="0"/>
          </p:cNvCxnSpPr>
          <p:nvPr/>
        </p:nvCxnSpPr>
        <p:spPr>
          <a:xfrm flipV="1">
            <a:off x="2338004" y="1708731"/>
            <a:ext cx="7313954" cy="660874"/>
          </a:xfrm>
          <a:prstGeom prst="bentConnector4">
            <a:avLst>
              <a:gd name="adj1" fmla="val 499"/>
              <a:gd name="adj2" fmla="val 134591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95549D-D1A0-07CD-7DE3-45BDA29B1F5E}"/>
              </a:ext>
            </a:extLst>
          </p:cNvPr>
          <p:cNvSpPr txBox="1"/>
          <p:nvPr/>
        </p:nvSpPr>
        <p:spPr>
          <a:xfrm>
            <a:off x="8272389" y="1833310"/>
            <a:ext cx="215090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>
                <a:latin typeface="+mn-lt"/>
              </a:rPr>
              <a:t>Prediction Model</a:t>
            </a:r>
            <a:endParaRPr lang="en-US" sz="1600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DE1181-DE12-A632-54AC-549680D09CC3}"/>
              </a:ext>
            </a:extLst>
          </p:cNvPr>
          <p:cNvSpPr txBox="1"/>
          <p:nvPr/>
        </p:nvSpPr>
        <p:spPr>
          <a:xfrm>
            <a:off x="8272389" y="3649254"/>
            <a:ext cx="2150902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>
                <a:latin typeface="+mn-lt"/>
              </a:rPr>
              <a:t>Future sample selection</a:t>
            </a:r>
            <a:endParaRPr lang="en-US" sz="1600" dirty="0">
              <a:latin typeface="+mn-lt"/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ACBE400-D6BC-04BD-0702-B3B0386DC20B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16200000" flipH="1">
            <a:off x="5136548" y="818994"/>
            <a:ext cx="2192310" cy="6838509"/>
          </a:xfrm>
          <a:prstGeom prst="bentConnector3">
            <a:avLst>
              <a:gd name="adj1" fmla="val 115206"/>
            </a:avLst>
          </a:prstGeom>
          <a:ln w="57150">
            <a:solidFill>
              <a:srgbClr val="00B05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Montecarlo Simulation of Ising Model - File Exchange - MATLAB Central">
            <a:extLst>
              <a:ext uri="{FF2B5EF4-FFF2-40B4-BE49-F238E27FC236}">
                <a16:creationId xmlns:a16="http://schemas.microsoft.com/office/drawing/2014/main" id="{3485E664-27E9-BF1B-893C-2B86822D5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5062097" y="2263324"/>
            <a:ext cx="1933347" cy="18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C1DC4FE-A642-7D33-E970-60D8606F5E6F}"/>
              </a:ext>
            </a:extLst>
          </p:cNvPr>
          <p:cNvSpPr txBox="1"/>
          <p:nvPr/>
        </p:nvSpPr>
        <p:spPr>
          <a:xfrm>
            <a:off x="2322149" y="40295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97C4C8-5176-2985-A4D2-F846AA73D647}"/>
              </a:ext>
            </a:extLst>
          </p:cNvPr>
          <p:cNvSpPr/>
          <p:nvPr/>
        </p:nvSpPr>
        <p:spPr>
          <a:xfrm>
            <a:off x="9879493" y="1209663"/>
            <a:ext cx="1769581" cy="38140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Region of Interest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575F45-D5BC-47AD-93F8-37CDACE2882C}"/>
              </a:ext>
            </a:extLst>
          </p:cNvPr>
          <p:cNvCxnSpPr>
            <a:cxnSpLocks/>
          </p:cNvCxnSpPr>
          <p:nvPr/>
        </p:nvCxnSpPr>
        <p:spPr>
          <a:xfrm flipH="1">
            <a:off x="10248900" y="1523596"/>
            <a:ext cx="361950" cy="3814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82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46E24D-A3C2-7B28-8130-37CED96C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72" y="1176654"/>
            <a:ext cx="3312934" cy="318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-70339" y="-23117"/>
            <a:ext cx="1258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Today’s Exercise: To find critical values of parameters of </a:t>
            </a:r>
            <a:r>
              <a:rPr lang="en-US" sz="3200" dirty="0" err="1">
                <a:solidFill>
                  <a:srgbClr val="0070C0"/>
                </a:solidFill>
              </a:rPr>
              <a:t>Ising</a:t>
            </a:r>
            <a:r>
              <a:rPr lang="en-US" sz="3200" dirty="0">
                <a:solidFill>
                  <a:srgbClr val="0070C0"/>
                </a:solidFill>
              </a:rPr>
              <a:t> model</a:t>
            </a:r>
          </a:p>
        </p:txBody>
      </p:sp>
      <p:pic>
        <p:nvPicPr>
          <p:cNvPr id="3" name="Picture 2" descr="Montecarlo Simulation of Ising Model - File Exchange - MATLAB Central">
            <a:extLst>
              <a:ext uri="{FF2B5EF4-FFF2-40B4-BE49-F238E27FC236}">
                <a16:creationId xmlns:a16="http://schemas.microsoft.com/office/drawing/2014/main" id="{41B810D4-20A0-F014-5F1E-B5664EC44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826363" y="1376165"/>
            <a:ext cx="2803527" cy="27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058D55-0FA4-3746-CCE2-8911F354A7CD}"/>
              </a:ext>
            </a:extLst>
          </p:cNvPr>
          <p:cNvSpPr txBox="1"/>
          <p:nvPr/>
        </p:nvSpPr>
        <p:spPr>
          <a:xfrm>
            <a:off x="5068025" y="877972"/>
            <a:ext cx="205594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20x20 Lattice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43B03-7946-143C-FF2E-2BE608BD34A0}"/>
              </a:ext>
            </a:extLst>
          </p:cNvPr>
          <p:cNvSpPr txBox="1"/>
          <p:nvPr/>
        </p:nvSpPr>
        <p:spPr>
          <a:xfrm>
            <a:off x="1399729" y="988063"/>
            <a:ext cx="18151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Gray-box 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892934-BE68-46C3-E841-CA1372EADB76}"/>
              </a:ext>
            </a:extLst>
          </p:cNvPr>
          <p:cNvCxnSpPr>
            <a:cxnSpLocks/>
          </p:cNvCxnSpPr>
          <p:nvPr/>
        </p:nvCxnSpPr>
        <p:spPr>
          <a:xfrm flipV="1">
            <a:off x="5313818" y="2301014"/>
            <a:ext cx="0" cy="374888"/>
          </a:xfrm>
          <a:prstGeom prst="straightConnector1">
            <a:avLst/>
          </a:prstGeom>
          <a:ln w="57150">
            <a:solidFill>
              <a:schemeClr val="bg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A8069F-F9A3-192E-BA14-CBD2A89B4ED9}"/>
              </a:ext>
            </a:extLst>
          </p:cNvPr>
          <p:cNvCxnSpPr>
            <a:cxnSpLocks/>
          </p:cNvCxnSpPr>
          <p:nvPr/>
        </p:nvCxnSpPr>
        <p:spPr>
          <a:xfrm>
            <a:off x="5093357" y="1578244"/>
            <a:ext cx="0" cy="350299"/>
          </a:xfrm>
          <a:prstGeom prst="straightConnector1">
            <a:avLst/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E93877-CA16-D706-036F-797596E14433}"/>
              </a:ext>
            </a:extLst>
          </p:cNvPr>
          <p:cNvSpPr txBox="1"/>
          <p:nvPr/>
        </p:nvSpPr>
        <p:spPr>
          <a:xfrm>
            <a:off x="7925145" y="988063"/>
            <a:ext cx="4010583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To learn phase transition at the ferromagnetic region over exploring 60x60 lattice size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51AE08E-92DD-CA52-98DC-58BA83EC428C}"/>
              </a:ext>
            </a:extLst>
          </p:cNvPr>
          <p:cNvSpPr/>
          <p:nvPr/>
        </p:nvSpPr>
        <p:spPr>
          <a:xfrm>
            <a:off x="3629890" y="1814443"/>
            <a:ext cx="665226" cy="341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F9B86-3975-B782-9DA6-BA16098A049F}"/>
              </a:ext>
            </a:extLst>
          </p:cNvPr>
          <p:cNvSpPr txBox="1"/>
          <p:nvPr/>
        </p:nvSpPr>
        <p:spPr>
          <a:xfrm>
            <a:off x="7925144" y="3429000"/>
            <a:ext cx="4010583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Optimization Problem Statement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Maximize Heat Capacity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Explore Parameter space: Spin-spin interaction strength</a:t>
            </a:r>
          </a:p>
        </p:txBody>
      </p:sp>
    </p:spTree>
    <p:extLst>
      <p:ext uri="{BB962C8B-B14F-4D97-AF65-F5344CB8AC3E}">
        <p14:creationId xmlns:p14="http://schemas.microsoft.com/office/powerpoint/2010/main" val="214018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9B2BC-74E6-4592-9606-FD9F22B1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DDDED09-F3AC-5030-01C4-7D09853D0931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8FD3FF-6CDD-F759-86E8-0C3D06E92965}"/>
              </a:ext>
            </a:extLst>
          </p:cNvPr>
          <p:cNvSpPr txBox="1"/>
          <p:nvPr/>
        </p:nvSpPr>
        <p:spPr>
          <a:xfrm>
            <a:off x="523875" y="1628775"/>
            <a:ext cx="672231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latin typeface="+mn-lt"/>
              </a:rPr>
              <a:t>Time for some Hands-on:</a:t>
            </a:r>
          </a:p>
          <a:p>
            <a:pPr algn="l">
              <a:lnSpc>
                <a:spcPct val="90000"/>
              </a:lnSpc>
            </a:pPr>
            <a:endParaRPr lang="en-US" sz="32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sz="3200" dirty="0">
                <a:latin typeface="+mn-lt"/>
              </a:rPr>
              <a:t>Numerical Problems</a:t>
            </a:r>
          </a:p>
          <a:p>
            <a:pPr marL="342900" indent="-342900" algn="l">
              <a:lnSpc>
                <a:spcPct val="90000"/>
              </a:lnSpc>
              <a:buAutoNum type="arabicPeriod"/>
            </a:pPr>
            <a:endParaRPr lang="en-US" sz="32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sz="3200" dirty="0" err="1">
                <a:latin typeface="+mn-lt"/>
              </a:rPr>
              <a:t>Ising</a:t>
            </a:r>
            <a:r>
              <a:rPr lang="en-US" sz="3200" dirty="0">
                <a:latin typeface="+mn-lt"/>
              </a:rPr>
              <a:t> model Problem with 20 x 20 Lattice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D8D15-9E9F-57C8-18D2-3879D9ED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85" y="1409700"/>
            <a:ext cx="3990440" cy="38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E0B51-4616-DB10-D69F-0D16704E6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D76421DB-4E72-9475-F133-323329EF797F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26220-0EB0-9383-59ED-9EDD6E898087}"/>
              </a:ext>
            </a:extLst>
          </p:cNvPr>
          <p:cNvSpPr txBox="1"/>
          <p:nvPr/>
        </p:nvSpPr>
        <p:spPr>
          <a:xfrm>
            <a:off x="-76502" y="70904"/>
            <a:ext cx="11933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Concluding Statement: How much can we achieve from standard BO?</a:t>
            </a:r>
          </a:p>
        </p:txBody>
      </p:sp>
      <p:pic>
        <p:nvPicPr>
          <p:cNvPr id="9" name="Picture 8" descr="Montecarlo Simulation of Ising Model - File Exchange - MATLAB Central">
            <a:extLst>
              <a:ext uri="{FF2B5EF4-FFF2-40B4-BE49-F238E27FC236}">
                <a16:creationId xmlns:a16="http://schemas.microsoft.com/office/drawing/2014/main" id="{1E34E3C2-92F2-A918-A149-8B3182773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826363" y="1376165"/>
            <a:ext cx="2803527" cy="27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FBAB252-6419-C9D7-4390-01C22DFD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16" y="953831"/>
            <a:ext cx="3501740" cy="349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FDF55E-EDDF-211B-B2EA-DE4E198E68BD}"/>
              </a:ext>
            </a:extLst>
          </p:cNvPr>
          <p:cNvSpPr txBox="1"/>
          <p:nvPr/>
        </p:nvSpPr>
        <p:spPr>
          <a:xfrm>
            <a:off x="4973416" y="678026"/>
            <a:ext cx="21451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60x60 </a:t>
            </a:r>
            <a:r>
              <a:rPr lang="en-US" dirty="0" err="1">
                <a:latin typeface="+mn-lt"/>
              </a:rPr>
              <a:t>Ising</a:t>
            </a:r>
            <a:r>
              <a:rPr lang="en-US" dirty="0">
                <a:latin typeface="+mn-lt"/>
              </a:rPr>
              <a:t>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68F7A2-4007-5ADB-2987-883BC6FCC271}"/>
              </a:ext>
            </a:extLst>
          </p:cNvPr>
          <p:cNvCxnSpPr>
            <a:cxnSpLocks/>
          </p:cNvCxnSpPr>
          <p:nvPr/>
        </p:nvCxnSpPr>
        <p:spPr>
          <a:xfrm flipV="1">
            <a:off x="4802541" y="2232188"/>
            <a:ext cx="0" cy="374888"/>
          </a:xfrm>
          <a:prstGeom prst="straightConnector1">
            <a:avLst/>
          </a:prstGeom>
          <a:ln w="57150">
            <a:solidFill>
              <a:schemeClr val="bg2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90BD9F-C670-AA5F-F292-0232CB9A05AF}"/>
              </a:ext>
            </a:extLst>
          </p:cNvPr>
          <p:cNvCxnSpPr>
            <a:cxnSpLocks/>
          </p:cNvCxnSpPr>
          <p:nvPr/>
        </p:nvCxnSpPr>
        <p:spPr>
          <a:xfrm>
            <a:off x="5024532" y="1327130"/>
            <a:ext cx="0" cy="350299"/>
          </a:xfrm>
          <a:prstGeom prst="straightConnector1">
            <a:avLst/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6E08E9-2AD2-9225-148F-7726EBEA0D54}"/>
              </a:ext>
            </a:extLst>
          </p:cNvPr>
          <p:cNvSpPr txBox="1"/>
          <p:nvPr/>
        </p:nvSpPr>
        <p:spPr>
          <a:xfrm>
            <a:off x="4352028" y="4526301"/>
            <a:ext cx="4010583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Time for each simulation is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~ 8 mins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9AF675E-2EB3-7DED-B67D-6A55F756178C}"/>
              </a:ext>
            </a:extLst>
          </p:cNvPr>
          <p:cNvSpPr/>
          <p:nvPr/>
        </p:nvSpPr>
        <p:spPr>
          <a:xfrm>
            <a:off x="3629890" y="1814443"/>
            <a:ext cx="665226" cy="3416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39D57-3C1C-1EED-3230-774B40EC3212}"/>
              </a:ext>
            </a:extLst>
          </p:cNvPr>
          <p:cNvSpPr txBox="1"/>
          <p:nvPr/>
        </p:nvSpPr>
        <p:spPr>
          <a:xfrm>
            <a:off x="8001508" y="1318966"/>
            <a:ext cx="3962835" cy="18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Objective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Can we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increase</a:t>
            </a:r>
            <a:r>
              <a:rPr lang="en-US" dirty="0">
                <a:latin typeface="+mn-lt"/>
              </a:rPr>
              <a:t> the convergence speed?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 want to explore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60 x60 </a:t>
            </a:r>
            <a:r>
              <a:rPr lang="en-US" dirty="0">
                <a:latin typeface="+mn-lt"/>
              </a:rPr>
              <a:t>or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120x120 </a:t>
            </a:r>
            <a:r>
              <a:rPr lang="en-US" dirty="0">
                <a:latin typeface="+mn-lt"/>
              </a:rPr>
              <a:t>lattice size model.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A1B47-C75D-2ED1-D6B0-57062D472B18}"/>
              </a:ext>
            </a:extLst>
          </p:cNvPr>
          <p:cNvSpPr txBox="1"/>
          <p:nvPr/>
        </p:nvSpPr>
        <p:spPr>
          <a:xfrm>
            <a:off x="8001508" y="3327236"/>
            <a:ext cx="3799246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Motivation Question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 still standard BO enough?</a:t>
            </a:r>
          </a:p>
        </p:txBody>
      </p:sp>
    </p:spTree>
    <p:extLst>
      <p:ext uri="{BB962C8B-B14F-4D97-AF65-F5344CB8AC3E}">
        <p14:creationId xmlns:p14="http://schemas.microsoft.com/office/powerpoint/2010/main" val="220888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6BD77-A355-7F64-E2E0-DABB7E179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B92E3F2-B4CD-9E4B-FABF-6314AD092459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C3548-BEA5-401A-28EA-4A54ECCAF846}"/>
              </a:ext>
            </a:extLst>
          </p:cNvPr>
          <p:cNvSpPr txBox="1"/>
          <p:nvPr/>
        </p:nvSpPr>
        <p:spPr>
          <a:xfrm>
            <a:off x="1491738" y="8619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Structured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2FE4FF-8593-5B87-C044-FC6747FCD110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40D2A-DDBE-DA2E-22DD-8C2F1C2F4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D59D0F-218F-A90B-E050-BCB1239179AD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418FB8-D319-E3C7-3C91-D6EB1E8733F5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2569C-9276-4D3C-B313-6B0ED2675B5B}"/>
              </a:ext>
            </a:extLst>
          </p:cNvPr>
          <p:cNvSpPr txBox="1"/>
          <p:nvPr/>
        </p:nvSpPr>
        <p:spPr>
          <a:xfrm>
            <a:off x="4657724" y="878286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B94D3C-2078-429E-AE3B-6AABDFB5A216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8" name="Picture 17" descr="Image result for acquisition function bayesian optimization">
            <a:extLst>
              <a:ext uri="{FF2B5EF4-FFF2-40B4-BE49-F238E27FC236}">
                <a16:creationId xmlns:a16="http://schemas.microsoft.com/office/drawing/2014/main" id="{5A31B1F1-4B0C-6641-473F-1DBC0CAF0D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ontecarlo Simulation of Ising Model - File Exchange - MATLAB Central">
            <a:extLst>
              <a:ext uri="{FF2B5EF4-FFF2-40B4-BE49-F238E27FC236}">
                <a16:creationId xmlns:a16="http://schemas.microsoft.com/office/drawing/2014/main" id="{AEE92DE9-4056-3F36-2403-E8E7D33B5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2CF8D5-0AD3-E72E-02A1-4A4E72A8C2F0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93B73D-EBF8-A6A3-3A9F-5A395616BABC}"/>
                  </a:ext>
                </a:extLst>
              </p:cNvPr>
              <p:cNvSpPr/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093B73D-EBF8-A6A3-3A9F-5A395616B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  <a:blipFill>
                <a:blip r:embed="rId6"/>
                <a:stretch>
                  <a:fillRect t="-124615" r="-6949" b="-19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CD4D73-0530-02D5-F064-D3EB10835CE8}"/>
                  </a:ext>
                </a:extLst>
              </p:cNvPr>
              <p:cNvSpPr/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CD4D73-0530-02D5-F064-D3EB10835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C79B571-561B-9D21-1898-DAFB07FB47D4}"/>
              </a:ext>
            </a:extLst>
          </p:cNvPr>
          <p:cNvSpPr/>
          <p:nvPr/>
        </p:nvSpPr>
        <p:spPr>
          <a:xfrm>
            <a:off x="5768861" y="4065325"/>
            <a:ext cx="498536" cy="354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4087EF-5FB9-D6CB-2FD3-6B2EF6C6E5B3}"/>
              </a:ext>
            </a:extLst>
          </p:cNvPr>
          <p:cNvCxnSpPr>
            <a:cxnSpLocks/>
            <a:stCxn id="32" idx="3"/>
            <a:endCxn id="31" idx="0"/>
          </p:cNvCxnSpPr>
          <p:nvPr/>
        </p:nvCxnSpPr>
        <p:spPr>
          <a:xfrm flipH="1">
            <a:off x="3993950" y="4367925"/>
            <a:ext cx="1847920" cy="368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45B8B0A-BA5D-E3C6-7A2A-B4BD383E0679}"/>
              </a:ext>
            </a:extLst>
          </p:cNvPr>
          <p:cNvSpPr/>
          <p:nvPr/>
        </p:nvSpPr>
        <p:spPr>
          <a:xfrm>
            <a:off x="2442938" y="4719549"/>
            <a:ext cx="3130486" cy="50671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FA5CA2-FBA1-6D82-C9CD-97A9D2D3035E}"/>
              </a:ext>
            </a:extLst>
          </p:cNvPr>
          <p:cNvSpPr txBox="1"/>
          <p:nvPr/>
        </p:nvSpPr>
        <p:spPr>
          <a:xfrm>
            <a:off x="848469" y="3998593"/>
            <a:ext cx="232690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Mean function 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5929542-250C-96AB-C5D2-52ED52672F9B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2011921" y="4367925"/>
            <a:ext cx="1850769" cy="575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9C31EE-F6E3-61B0-581F-C2436FC71509}"/>
                  </a:ext>
                </a:extLst>
              </p:cNvPr>
              <p:cNvSpPr txBox="1"/>
              <p:nvPr/>
            </p:nvSpPr>
            <p:spPr>
              <a:xfrm>
                <a:off x="6267396" y="4792302"/>
                <a:ext cx="4165271" cy="867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Gaussian Peak</a:t>
                </a: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Goal is to optimize hyperparameters: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C9C31EE-F6E3-61B0-581F-C2436FC71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96" y="4792302"/>
                <a:ext cx="4165271" cy="867930"/>
              </a:xfrm>
              <a:prstGeom prst="rect">
                <a:avLst/>
              </a:prstGeom>
              <a:blipFill>
                <a:blip r:embed="rId8"/>
                <a:stretch>
                  <a:fillRect l="-878" t="-6294" b="-9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52C60-2B6F-0FD6-7B64-26D9622EC229}"/>
                  </a:ext>
                </a:extLst>
              </p:cNvPr>
              <p:cNvSpPr txBox="1"/>
              <p:nvPr/>
            </p:nvSpPr>
            <p:spPr>
              <a:xfrm>
                <a:off x="2516304" y="5627900"/>
                <a:ext cx="3252557" cy="500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𝑒𝑥𝑝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52C60-2B6F-0FD6-7B64-26D9622EC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04" y="5627900"/>
                <a:ext cx="3252557" cy="500265"/>
              </a:xfrm>
              <a:prstGeom prst="rect">
                <a:avLst/>
              </a:prstGeom>
              <a:blipFill>
                <a:blip r:embed="rId9"/>
                <a:stretch>
                  <a:fillRect t="-365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D5F500-5DD4-8CCC-ACFF-8F8A6C49A3DF}"/>
                  </a:ext>
                </a:extLst>
              </p:cNvPr>
              <p:cNvSpPr txBox="1"/>
              <p:nvPr/>
            </p:nvSpPr>
            <p:spPr>
              <a:xfrm>
                <a:off x="6241182" y="5758833"/>
                <a:ext cx="6262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h𝑎𝑙𝑓𝑁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h𝑎𝑙𝑓𝑁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h𝑎𝑙𝑓𝑁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D5F500-5DD4-8CCC-ACFF-8F8A6C49A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82" y="5758833"/>
                <a:ext cx="6262686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F92DFB-B832-CE26-F8D4-D681356D0BCB}"/>
              </a:ext>
            </a:extLst>
          </p:cNvPr>
          <p:cNvCxnSpPr>
            <a:cxnSpLocks/>
          </p:cNvCxnSpPr>
          <p:nvPr/>
        </p:nvCxnSpPr>
        <p:spPr>
          <a:xfrm flipH="1">
            <a:off x="2937305" y="5138530"/>
            <a:ext cx="939616" cy="6203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7C0561-17C7-181F-8298-B0BDCA038172}"/>
              </a:ext>
            </a:extLst>
          </p:cNvPr>
          <p:cNvSpPr txBox="1"/>
          <p:nvPr/>
        </p:nvSpPr>
        <p:spPr>
          <a:xfrm>
            <a:off x="1526381" y="434745"/>
            <a:ext cx="7255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Maxim A </a:t>
            </a:r>
            <a:r>
              <a:rPr lang="en-US" dirty="0" err="1">
                <a:effectLst/>
              </a:rPr>
              <a:t>Ziatdinov</a:t>
            </a:r>
            <a:r>
              <a:rPr lang="en-US" dirty="0">
                <a:effectLst/>
              </a:rPr>
              <a:t> </a:t>
            </a:r>
            <a:r>
              <a:rPr lang="en-US" i="1" dirty="0">
                <a:effectLst/>
              </a:rPr>
              <a:t>et al</a:t>
            </a:r>
            <a:r>
              <a:rPr lang="en-US" dirty="0">
                <a:effectLst/>
              </a:rPr>
              <a:t> 2022 </a:t>
            </a:r>
            <a:r>
              <a:rPr lang="en-US" i="1" dirty="0">
                <a:effectLst/>
              </a:rPr>
              <a:t>Mach. Learn.: Sci. Technol.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3</a:t>
            </a:r>
            <a:r>
              <a:rPr lang="en-US" dirty="0">
                <a:effectLst/>
              </a:rPr>
              <a:t> 015003</a:t>
            </a:r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E16006C-B45B-BF13-875B-506820D04A2D}"/>
              </a:ext>
            </a:extLst>
          </p:cNvPr>
          <p:cNvSpPr/>
          <p:nvPr/>
        </p:nvSpPr>
        <p:spPr>
          <a:xfrm>
            <a:off x="6997803" y="3287899"/>
            <a:ext cx="1235639" cy="613687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2A6549-DE82-5F1A-9A5A-F9F7F49AADD5}"/>
              </a:ext>
            </a:extLst>
          </p:cNvPr>
          <p:cNvSpPr txBox="1"/>
          <p:nvPr/>
        </p:nvSpPr>
        <p:spPr>
          <a:xfrm>
            <a:off x="8236393" y="3448571"/>
            <a:ext cx="323170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Physics knowledge injection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93CE44-8581-8311-6903-AB724DEED807}"/>
              </a:ext>
            </a:extLst>
          </p:cNvPr>
          <p:cNvCxnSpPr>
            <a:cxnSpLocks/>
          </p:cNvCxnSpPr>
          <p:nvPr/>
        </p:nvCxnSpPr>
        <p:spPr>
          <a:xfrm flipH="1" flipV="1">
            <a:off x="6222740" y="2940685"/>
            <a:ext cx="1340110" cy="4883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3F5D724-1B0E-B5ED-699E-B728DFCBA324}"/>
              </a:ext>
            </a:extLst>
          </p:cNvPr>
          <p:cNvSpPr/>
          <p:nvPr/>
        </p:nvSpPr>
        <p:spPr>
          <a:xfrm flipV="1">
            <a:off x="8924926" y="4309036"/>
            <a:ext cx="1240816" cy="867929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C00AE54-DCB1-1CF4-BBF2-83EB3F0519C6}"/>
              </a:ext>
            </a:extLst>
          </p:cNvPr>
          <p:cNvSpPr/>
          <p:nvPr/>
        </p:nvSpPr>
        <p:spPr>
          <a:xfrm flipV="1">
            <a:off x="9193372" y="4309036"/>
            <a:ext cx="1240816" cy="867929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70C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96FB322-DF40-B914-5E53-DA5B292C40A6}"/>
              </a:ext>
            </a:extLst>
          </p:cNvPr>
          <p:cNvSpPr/>
          <p:nvPr/>
        </p:nvSpPr>
        <p:spPr>
          <a:xfrm flipV="1">
            <a:off x="8967763" y="4474284"/>
            <a:ext cx="1464904" cy="664245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B05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6" grpId="0" animBg="1"/>
      <p:bldP spid="47" grpId="0" animBg="1"/>
      <p:bldP spid="51" grpId="0" animBg="1"/>
      <p:bldP spid="52" grpId="0" animBg="1"/>
      <p:bldP spid="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pace shuttle taking off&#10;&#10;Description automatically generated">
            <a:extLst>
              <a:ext uri="{FF2B5EF4-FFF2-40B4-BE49-F238E27FC236}">
                <a16:creationId xmlns:a16="http://schemas.microsoft.com/office/drawing/2014/main" id="{1FCD8CC4-4000-5F1F-ECF6-E6141504B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48" y="584073"/>
            <a:ext cx="3059939" cy="2141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3935768" y="0"/>
            <a:ext cx="4107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What is Optimization?</a:t>
            </a:r>
          </a:p>
        </p:txBody>
      </p:sp>
      <p:pic>
        <p:nvPicPr>
          <p:cNvPr id="4" name="Picture 2" descr="Image result for general optimization algorithm">
            <a:extLst>
              <a:ext uri="{FF2B5EF4-FFF2-40B4-BE49-F238E27FC236}">
                <a16:creationId xmlns:a16="http://schemas.microsoft.com/office/drawing/2014/main" id="{3CC26A8D-4AC4-CFAF-DCF6-C2A8F80FF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9" t="16121" r="2492" b="24104"/>
          <a:stretch/>
        </p:blipFill>
        <p:spPr bwMode="auto">
          <a:xfrm>
            <a:off x="7165354" y="3556095"/>
            <a:ext cx="4888080" cy="21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1541B8-01B0-85E8-5D97-A9CC599EFE67}"/>
              </a:ext>
            </a:extLst>
          </p:cNvPr>
          <p:cNvSpPr txBox="1"/>
          <p:nvPr/>
        </p:nvSpPr>
        <p:spPr>
          <a:xfrm>
            <a:off x="5436131" y="5378701"/>
            <a:ext cx="23833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Set of Control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641D6-CE45-7CD4-702E-8FBC86FCC9B3}"/>
              </a:ext>
            </a:extLst>
          </p:cNvPr>
          <p:cNvSpPr txBox="1"/>
          <p:nvPr/>
        </p:nvSpPr>
        <p:spPr>
          <a:xfrm>
            <a:off x="371037" y="3931689"/>
            <a:ext cx="670819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400" b="1" dirty="0"/>
              <a:t>Technique to </a:t>
            </a:r>
            <a:r>
              <a:rPr lang="en-US" sz="2400" b="1" dirty="0">
                <a:solidFill>
                  <a:srgbClr val="FF0000"/>
                </a:solidFill>
              </a:rPr>
              <a:t>efficiently</a:t>
            </a:r>
            <a:r>
              <a:rPr lang="en-US" sz="2400" b="1" dirty="0"/>
              <a:t> find the </a:t>
            </a:r>
            <a:r>
              <a:rPr lang="en-US" sz="2400" b="1" dirty="0">
                <a:solidFill>
                  <a:srgbClr val="FF0000"/>
                </a:solidFill>
              </a:rPr>
              <a:t>best choice </a:t>
            </a:r>
            <a:r>
              <a:rPr lang="en-US" sz="2400" b="1" dirty="0"/>
              <a:t>of control parameters which returns the </a:t>
            </a:r>
            <a:r>
              <a:rPr lang="en-US" sz="2400" b="1" dirty="0">
                <a:solidFill>
                  <a:srgbClr val="FF0000"/>
                </a:solidFill>
              </a:rPr>
              <a:t>user desired </a:t>
            </a:r>
            <a:r>
              <a:rPr lang="en-US" sz="2400" b="1" dirty="0"/>
              <a:t>outcomes</a:t>
            </a:r>
            <a:endParaRPr lang="en-US" sz="2400" dirty="0"/>
          </a:p>
        </p:txBody>
      </p:sp>
      <p:pic>
        <p:nvPicPr>
          <p:cNvPr id="8" name="Picture 2" descr="A Drone Design for Windy Conditions | Drone Below">
            <a:extLst>
              <a:ext uri="{FF2B5EF4-FFF2-40B4-BE49-F238E27FC236}">
                <a16:creationId xmlns:a16="http://schemas.microsoft.com/office/drawing/2014/main" id="{197CD7EC-731A-B0C2-8841-DDAA2A41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40" y="652270"/>
            <a:ext cx="2645325" cy="178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vehicle system design">
            <a:extLst>
              <a:ext uri="{FF2B5EF4-FFF2-40B4-BE49-F238E27FC236}">
                <a16:creationId xmlns:a16="http://schemas.microsoft.com/office/drawing/2014/main" id="{98BD6421-4A32-653A-B4E5-9F2E4FD3F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154" y="1947746"/>
            <a:ext cx="3174309" cy="19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indoor, electronic&#10;&#10;Description automatically generated">
            <a:extLst>
              <a:ext uri="{FF2B5EF4-FFF2-40B4-BE49-F238E27FC236}">
                <a16:creationId xmlns:a16="http://schemas.microsoft.com/office/drawing/2014/main" id="{254073FD-B78F-667A-9F6E-098BA0DD9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505863" y="893578"/>
            <a:ext cx="2476039" cy="1857029"/>
          </a:xfrm>
          <a:prstGeom prst="rect">
            <a:avLst/>
          </a:prstGeom>
        </p:spPr>
      </p:pic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D1A809D9-A00A-740F-DF35-1DB62E133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0"/>
          <a:stretch/>
        </p:blipFill>
        <p:spPr bwMode="auto">
          <a:xfrm>
            <a:off x="9791478" y="895611"/>
            <a:ext cx="2099665" cy="18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0C8174-0939-3806-593C-B73B9EB49992}"/>
              </a:ext>
            </a:extLst>
          </p:cNvPr>
          <p:cNvSpPr txBox="1"/>
          <p:nvPr/>
        </p:nvSpPr>
        <p:spPr>
          <a:xfrm>
            <a:off x="7613967" y="3258074"/>
            <a:ext cx="382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Simple Optimization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4152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CA1ED-C795-C323-49A4-2F5D85DC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565FF6E5-5388-C73E-18B5-54E2489C1828}"/>
              </a:ext>
            </a:extLst>
          </p:cNvPr>
          <p:cNvSpPr txBox="1"/>
          <p:nvPr/>
        </p:nvSpPr>
        <p:spPr>
          <a:xfrm>
            <a:off x="174391" y="6323163"/>
            <a:ext cx="2148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6B8DD5-7704-FE85-F025-42F075E4D20F}"/>
              </a:ext>
            </a:extLst>
          </p:cNvPr>
          <p:cNvSpPr txBox="1"/>
          <p:nvPr/>
        </p:nvSpPr>
        <p:spPr>
          <a:xfrm>
            <a:off x="523875" y="1628775"/>
            <a:ext cx="7867650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latin typeface="+mn-lt"/>
              </a:rPr>
              <a:t>Time for some Hands-on:</a:t>
            </a:r>
          </a:p>
          <a:p>
            <a:pPr algn="l">
              <a:lnSpc>
                <a:spcPct val="90000"/>
              </a:lnSpc>
            </a:pPr>
            <a:endParaRPr lang="en-US" sz="3200" dirty="0">
              <a:latin typeface="+mn-lt"/>
            </a:endParaRPr>
          </a:p>
          <a:p>
            <a:pPr marL="342900" indent="-342900" algn="l">
              <a:lnSpc>
                <a:spcPct val="90000"/>
              </a:lnSpc>
              <a:buAutoNum type="arabicPeriod"/>
            </a:pPr>
            <a:r>
              <a:rPr lang="en-US" sz="3200" dirty="0">
                <a:latin typeface="+mn-lt"/>
              </a:rPr>
              <a:t>Let's try if we can get better convergence with </a:t>
            </a:r>
            <a:r>
              <a:rPr lang="en-US" sz="3200" dirty="0" err="1">
                <a:latin typeface="+mn-lt"/>
              </a:rPr>
              <a:t>sGP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0E374-D039-BBAE-2FFF-99F23D516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85" y="1409700"/>
            <a:ext cx="3990440" cy="383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4A31EEE-2F8E-6008-D996-CA0E2E0F3A99}"/>
              </a:ext>
            </a:extLst>
          </p:cNvPr>
          <p:cNvSpPr/>
          <p:nvPr/>
        </p:nvSpPr>
        <p:spPr>
          <a:xfrm flipV="1">
            <a:off x="2658990" y="4137585"/>
            <a:ext cx="2277527" cy="1820301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FF000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5E26AD-8C17-EF71-BB9E-0825023FAA42}"/>
              </a:ext>
            </a:extLst>
          </p:cNvPr>
          <p:cNvSpPr/>
          <p:nvPr/>
        </p:nvSpPr>
        <p:spPr>
          <a:xfrm flipV="1">
            <a:off x="2927436" y="4137585"/>
            <a:ext cx="2277527" cy="1820301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70C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BFF8A8-77C8-0FD1-2A4B-E261380A708A}"/>
              </a:ext>
            </a:extLst>
          </p:cNvPr>
          <p:cNvSpPr/>
          <p:nvPr/>
        </p:nvSpPr>
        <p:spPr>
          <a:xfrm flipV="1">
            <a:off x="2514600" y="4302833"/>
            <a:ext cx="2688842" cy="1393116"/>
          </a:xfrm>
          <a:custGeom>
            <a:avLst/>
            <a:gdLst>
              <a:gd name="connsiteX0" fmla="*/ 0 w 1590675"/>
              <a:gd name="connsiteY0" fmla="*/ 0 h 895360"/>
              <a:gd name="connsiteX1" fmla="*/ 866775 w 1590675"/>
              <a:gd name="connsiteY1" fmla="*/ 895350 h 895360"/>
              <a:gd name="connsiteX2" fmla="*/ 1590675 w 1590675"/>
              <a:gd name="connsiteY2" fmla="*/ 19050 h 8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0675" h="895360">
                <a:moveTo>
                  <a:pt x="0" y="0"/>
                </a:moveTo>
                <a:cubicBezTo>
                  <a:pt x="300831" y="446087"/>
                  <a:pt x="601663" y="892175"/>
                  <a:pt x="866775" y="895350"/>
                </a:cubicBezTo>
                <a:cubicBezTo>
                  <a:pt x="1131887" y="898525"/>
                  <a:pt x="1454150" y="157163"/>
                  <a:pt x="1590675" y="19050"/>
                </a:cubicBezTo>
              </a:path>
            </a:pathLst>
          </a:custGeom>
          <a:noFill/>
          <a:ln w="38100">
            <a:solidFill>
              <a:srgbClr val="00B05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033BF4-7B55-392D-29BC-C86C37FC4F6F}"/>
              </a:ext>
            </a:extLst>
          </p:cNvPr>
          <p:cNvCxnSpPr>
            <a:cxnSpLocks/>
          </p:cNvCxnSpPr>
          <p:nvPr/>
        </p:nvCxnSpPr>
        <p:spPr>
          <a:xfrm flipH="1">
            <a:off x="4466709" y="3429000"/>
            <a:ext cx="469808" cy="7912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28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attern&#10;&#10;Description automatically generated with medium confidence">
            <a:extLst>
              <a:ext uri="{FF2B5EF4-FFF2-40B4-BE49-F238E27FC236}">
                <a16:creationId xmlns:a16="http://schemas.microsoft.com/office/drawing/2014/main" id="{9F587FD3-12DF-3BCD-83FB-F43E8EDE7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387" y="1609271"/>
            <a:ext cx="4608605" cy="3639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3E00BF-A9A3-AC63-FF7A-06EF237DCA0B}"/>
              </a:ext>
            </a:extLst>
          </p:cNvPr>
          <p:cNvSpPr txBox="1"/>
          <p:nvPr/>
        </p:nvSpPr>
        <p:spPr>
          <a:xfrm>
            <a:off x="8765272" y="3313584"/>
            <a:ext cx="117083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Direct Search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1037625" y="0"/>
            <a:ext cx="987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Numerical approaches to solve optimization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F24FC-63B7-D9ED-4604-BF327D711C62}"/>
              </a:ext>
            </a:extLst>
          </p:cNvPr>
          <p:cNvSpPr txBox="1"/>
          <p:nvPr/>
        </p:nvSpPr>
        <p:spPr>
          <a:xfrm>
            <a:off x="228092" y="1120676"/>
            <a:ext cx="6764594" cy="5232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Direct Search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gradient calculation.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Simple guidance to move towards optimality.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Converges locally.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Slow.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Gradient Based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Need to calculate gradient/hessian of the functions.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Converges locally.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Fast.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Heuristic Method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No gradient calculation.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Probabilistic approach to move towards optimality.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Converge globally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Very slow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A diagram of a curve&#10;&#10;Description automatically generated">
            <a:extLst>
              <a:ext uri="{FF2B5EF4-FFF2-40B4-BE49-F238E27FC236}">
                <a16:creationId xmlns:a16="http://schemas.microsoft.com/office/drawing/2014/main" id="{C667EB38-8EE6-0E40-50A1-659695ED7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2" t="34409" r="22448" b="259"/>
          <a:stretch/>
        </p:blipFill>
        <p:spPr>
          <a:xfrm>
            <a:off x="6723494" y="1439866"/>
            <a:ext cx="5468506" cy="3754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EE8CC8-ABD4-4D73-546F-ECB91E348D26}"/>
              </a:ext>
            </a:extLst>
          </p:cNvPr>
          <p:cNvSpPr txBox="1"/>
          <p:nvPr/>
        </p:nvSpPr>
        <p:spPr>
          <a:xfrm>
            <a:off x="8869257" y="1609271"/>
            <a:ext cx="130946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Gradient based</a:t>
            </a:r>
          </a:p>
        </p:txBody>
      </p:sp>
      <p:pic>
        <p:nvPicPr>
          <p:cNvPr id="9" name="Picture 8" descr="A diagram of different types of facial expressions&#10;&#10;Description automatically generated">
            <a:extLst>
              <a:ext uri="{FF2B5EF4-FFF2-40B4-BE49-F238E27FC236}">
                <a16:creationId xmlns:a16="http://schemas.microsoft.com/office/drawing/2014/main" id="{D96048C3-A75B-A4D7-1C1E-E4DB860F0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929" y="1240723"/>
            <a:ext cx="5146286" cy="42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8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0" y="11617"/>
            <a:ext cx="11987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In real world, do we always have a simple and known function to optimize?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9F84D-DFC1-EBD0-B145-088DC6E5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/>
          <a:stretch/>
        </p:blipFill>
        <p:spPr>
          <a:xfrm>
            <a:off x="174391" y="1088835"/>
            <a:ext cx="5427412" cy="256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6D29E7-C1E0-2A3B-4251-14CE049DF7C6}"/>
              </a:ext>
            </a:extLst>
          </p:cNvPr>
          <p:cNvSpPr txBox="1"/>
          <p:nvPr/>
        </p:nvSpPr>
        <p:spPr>
          <a:xfrm>
            <a:off x="2402926" y="1063442"/>
            <a:ext cx="126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Black-box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22EDEE-D3FF-2F27-BCA3-392CB5CDD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/>
          <a:stretch/>
        </p:blipFill>
        <p:spPr>
          <a:xfrm>
            <a:off x="6096000" y="1128840"/>
            <a:ext cx="5427412" cy="2564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A60A91-EB4C-7802-674C-25CBEF51FE42}"/>
              </a:ext>
            </a:extLst>
          </p:cNvPr>
          <p:cNvSpPr txBox="1"/>
          <p:nvPr/>
        </p:nvSpPr>
        <p:spPr>
          <a:xfrm>
            <a:off x="8324535" y="1103447"/>
            <a:ext cx="119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Gray-box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78C2E-4794-FC7C-FDC4-9FF6945D02D5}"/>
              </a:ext>
            </a:extLst>
          </p:cNvPr>
          <p:cNvSpPr txBox="1"/>
          <p:nvPr/>
        </p:nvSpPr>
        <p:spPr>
          <a:xfrm>
            <a:off x="7410990" y="3468631"/>
            <a:ext cx="279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 Domain knowledge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F21B96-B213-2788-FA62-F4A5FCFB7E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/>
          <a:stretch/>
        </p:blipFill>
        <p:spPr>
          <a:xfrm>
            <a:off x="174391" y="3533710"/>
            <a:ext cx="5427412" cy="2564462"/>
          </a:xfrm>
          <a:prstGeom prst="rect">
            <a:avLst/>
          </a:prstGeom>
        </p:spPr>
      </p:pic>
      <p:pic>
        <p:nvPicPr>
          <p:cNvPr id="15" name="Picture 14" descr="A white cube with blue text&#10;&#10;Description automatically generated">
            <a:extLst>
              <a:ext uri="{FF2B5EF4-FFF2-40B4-BE49-F238E27FC236}">
                <a16:creationId xmlns:a16="http://schemas.microsoft.com/office/drawing/2014/main" id="{AF1BF26D-92B4-BD96-FA87-757C737B0B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9"/>
          <a:stretch/>
        </p:blipFill>
        <p:spPr>
          <a:xfrm>
            <a:off x="1042900" y="3389370"/>
            <a:ext cx="3907363" cy="3164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C767B6-56BF-0F39-5190-2210B1CC28D9}"/>
              </a:ext>
            </a:extLst>
          </p:cNvPr>
          <p:cNvSpPr txBox="1"/>
          <p:nvPr/>
        </p:nvSpPr>
        <p:spPr>
          <a:xfrm>
            <a:off x="2402926" y="3886683"/>
            <a:ext cx="12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White-box</a:t>
            </a:r>
          </a:p>
        </p:txBody>
      </p:sp>
      <p:pic>
        <p:nvPicPr>
          <p:cNvPr id="20" name="Picture 19" descr="A close-up of a line art icon&#10;&#10;Description automatically generated">
            <a:extLst>
              <a:ext uri="{FF2B5EF4-FFF2-40B4-BE49-F238E27FC236}">
                <a16:creationId xmlns:a16="http://schemas.microsoft.com/office/drawing/2014/main" id="{2533F83C-CE78-86BE-EA17-6168CA7784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7" t="13968" r="25826" b="28938"/>
          <a:stretch/>
        </p:blipFill>
        <p:spPr>
          <a:xfrm>
            <a:off x="2365912" y="4445358"/>
            <a:ext cx="1224327" cy="1537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44C422-D96D-ACA8-565C-6A915E417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/>
          <a:stretch/>
        </p:blipFill>
        <p:spPr>
          <a:xfrm>
            <a:off x="6172617" y="3785132"/>
            <a:ext cx="5427412" cy="2564462"/>
          </a:xfrm>
          <a:prstGeom prst="rect">
            <a:avLst/>
          </a:prstGeom>
        </p:spPr>
      </p:pic>
      <p:pic>
        <p:nvPicPr>
          <p:cNvPr id="24" name="Picture 23" descr="A close-up of a line art icon&#10;&#10;Description automatically generated">
            <a:extLst>
              <a:ext uri="{FF2B5EF4-FFF2-40B4-BE49-F238E27FC236}">
                <a16:creationId xmlns:a16="http://schemas.microsoft.com/office/drawing/2014/main" id="{05A04FC8-A1AA-4B02-8525-B967CE1143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7" t="13968" r="25826" b="28938"/>
          <a:stretch/>
        </p:blipFill>
        <p:spPr>
          <a:xfrm>
            <a:off x="8324535" y="4702273"/>
            <a:ext cx="1059416" cy="13308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E1613A-DD8B-FF87-A0E8-05614AA7CA49}"/>
              </a:ext>
            </a:extLst>
          </p:cNvPr>
          <p:cNvSpPr txBox="1"/>
          <p:nvPr/>
        </p:nvSpPr>
        <p:spPr>
          <a:xfrm>
            <a:off x="8433612" y="3837963"/>
            <a:ext cx="1269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Black-box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D2DA7C-A02B-3EB5-1AA2-8B333564D93F}"/>
              </a:ext>
            </a:extLst>
          </p:cNvPr>
          <p:cNvSpPr txBox="1"/>
          <p:nvPr/>
        </p:nvSpPr>
        <p:spPr>
          <a:xfrm>
            <a:off x="2961753" y="574696"/>
            <a:ext cx="6853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World Optimization Problem Setup</a:t>
            </a:r>
          </a:p>
        </p:txBody>
      </p:sp>
    </p:spTree>
    <p:extLst>
      <p:ext uri="{BB962C8B-B14F-4D97-AF65-F5344CB8AC3E}">
        <p14:creationId xmlns:p14="http://schemas.microsoft.com/office/powerpoint/2010/main" val="4578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A1B2EEB-ED2C-4789-27B7-E8CC114F646A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0A0ED-E267-A315-83AA-9FEB2462272A}"/>
              </a:ext>
            </a:extLst>
          </p:cNvPr>
          <p:cNvSpPr txBox="1"/>
          <p:nvPr/>
        </p:nvSpPr>
        <p:spPr>
          <a:xfrm>
            <a:off x="0" y="11617"/>
            <a:ext cx="11987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How can we solve an expensive black-box optimization problems?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3093D-E376-A084-21F5-E4F2449F62F2}"/>
              </a:ext>
            </a:extLst>
          </p:cNvPr>
          <p:cNvSpPr txBox="1"/>
          <p:nvPr/>
        </p:nvSpPr>
        <p:spPr>
          <a:xfrm>
            <a:off x="281793" y="970215"/>
            <a:ext cx="11142538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000" b="1" dirty="0"/>
              <a:t>Material characterization – </a:t>
            </a:r>
            <a:r>
              <a:rPr lang="en-US" sz="2000" b="1" dirty="0">
                <a:solidFill>
                  <a:srgbClr val="FF0000"/>
                </a:solidFill>
              </a:rPr>
              <a:t>Black/Gray box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Scanning Probe Microscopy (SPM), Atomic Force Microscopy (AFM), Electron Microscopy, X-ray diffraction spectroscopy etc.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b="1" dirty="0"/>
              <a:t>Simulation models – </a:t>
            </a:r>
            <a:r>
              <a:rPr lang="en-US" sz="2000" b="1" dirty="0">
                <a:solidFill>
                  <a:srgbClr val="FF0000"/>
                </a:solidFill>
              </a:rPr>
              <a:t>Time consuming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Ising</a:t>
            </a:r>
            <a:r>
              <a:rPr lang="en-US" sz="2000" dirty="0"/>
              <a:t> Model, Density Function Theory (DFT), Molecular Dynamics (MD), density matrix renormalization group (DMRG), Quantum Monte Carlo (QMC)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b="1" dirty="0"/>
              <a:t>Material synthesis - </a:t>
            </a:r>
            <a:r>
              <a:rPr lang="en-US" sz="2000" b="1" dirty="0">
                <a:solidFill>
                  <a:srgbClr val="FF0000"/>
                </a:solidFill>
              </a:rPr>
              <a:t>Black/Gray box plus time consuming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E.g. Pulsed laser deposition (PLD)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7F5C3-C78E-CBE7-F032-74A0D2328C9A}"/>
              </a:ext>
            </a:extLst>
          </p:cNvPr>
          <p:cNvSpPr txBox="1"/>
          <p:nvPr/>
        </p:nvSpPr>
        <p:spPr>
          <a:xfrm>
            <a:off x="281793" y="4286757"/>
            <a:ext cx="10787283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Goal: A global black-box optimization method with maximum convergence speed.</a:t>
            </a:r>
          </a:p>
          <a:p>
            <a:pPr algn="l"/>
            <a:endParaRPr lang="en-US" sz="2000" b="1" dirty="0">
              <a:solidFill>
                <a:srgbClr val="00B050"/>
              </a:solidFill>
            </a:endParaRPr>
          </a:p>
        </p:txBody>
      </p:sp>
      <p:pic>
        <p:nvPicPr>
          <p:cNvPr id="6" name="Picture 5" descr="A purple and white background with white text&#10;&#10;Description automatically generated">
            <a:extLst>
              <a:ext uri="{FF2B5EF4-FFF2-40B4-BE49-F238E27FC236}">
                <a16:creationId xmlns:a16="http://schemas.microsoft.com/office/drawing/2014/main" id="{341470DF-89DF-43E6-91CA-98F745B2C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6" b="22255"/>
          <a:stretch/>
        </p:blipFill>
        <p:spPr>
          <a:xfrm>
            <a:off x="1865434" y="4809977"/>
            <a:ext cx="7620000" cy="12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CA1C-E1BC-EBD8-8F95-21A319ED5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B162F63-7D1B-A568-25D4-C9F6DD56D414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DB3318-4D10-5AAB-451E-3DE6E5F8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96" y="2432265"/>
            <a:ext cx="2812026" cy="20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84E9FAB1-AA5D-F002-6E02-7152FC72BE5A}"/>
              </a:ext>
            </a:extLst>
          </p:cNvPr>
          <p:cNvSpPr/>
          <p:nvPr/>
        </p:nvSpPr>
        <p:spPr>
          <a:xfrm>
            <a:off x="3532192" y="1917788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94983443-C7F9-0912-970C-AA850FF467F4}"/>
              </a:ext>
            </a:extLst>
          </p:cNvPr>
          <p:cNvSpPr/>
          <p:nvPr/>
        </p:nvSpPr>
        <p:spPr>
          <a:xfrm rot="10800000">
            <a:off x="3440221" y="4434365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3D303-D10A-1A04-C3EE-F631221A3572}"/>
              </a:ext>
            </a:extLst>
          </p:cNvPr>
          <p:cNvSpPr txBox="1"/>
          <p:nvPr/>
        </p:nvSpPr>
        <p:spPr>
          <a:xfrm>
            <a:off x="2008566" y="1459888"/>
            <a:ext cx="55638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ML policy</a:t>
            </a:r>
            <a:r>
              <a:rPr lang="en-US" dirty="0">
                <a:latin typeface="+mn-lt"/>
              </a:rPr>
              <a:t>: Which simulation/experiment to conduct?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0E704-12E4-0EC5-CBFF-B9020A5B08A2}"/>
              </a:ext>
            </a:extLst>
          </p:cNvPr>
          <p:cNvSpPr txBox="1"/>
          <p:nvPr/>
        </p:nvSpPr>
        <p:spPr>
          <a:xfrm>
            <a:off x="3589128" y="5031902"/>
            <a:ext cx="193835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simulation result</a:t>
            </a:r>
          </a:p>
        </p:txBody>
      </p:sp>
      <p:pic>
        <p:nvPicPr>
          <p:cNvPr id="13" name="Picture 2" descr="User (computing) - Wikipedia">
            <a:extLst>
              <a:ext uri="{FF2B5EF4-FFF2-40B4-BE49-F238E27FC236}">
                <a16:creationId xmlns:a16="http://schemas.microsoft.com/office/drawing/2014/main" id="{F7C20A9C-C050-4B30-2BEA-9FC88D01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5" y="2432264"/>
            <a:ext cx="1331659" cy="13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25F94-36B5-B193-16D4-D9E575CB1962}"/>
              </a:ext>
            </a:extLst>
          </p:cNvPr>
          <p:cNvSpPr txBox="1"/>
          <p:nvPr/>
        </p:nvSpPr>
        <p:spPr>
          <a:xfrm>
            <a:off x="216073" y="3694068"/>
            <a:ext cx="12923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Objective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3AC3678-B802-3A64-16B5-632C2B46C66F}"/>
              </a:ext>
            </a:extLst>
          </p:cNvPr>
          <p:cNvSpPr/>
          <p:nvPr/>
        </p:nvSpPr>
        <p:spPr>
          <a:xfrm>
            <a:off x="1348286" y="2978413"/>
            <a:ext cx="403123" cy="20117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/>
              <p:nvPr/>
            </p:nvSpPr>
            <p:spPr>
              <a:xfrm>
                <a:off x="6897661" y="2016765"/>
                <a:ext cx="368081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Bayes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661" y="2016765"/>
                <a:ext cx="3680816" cy="830997"/>
              </a:xfrm>
              <a:prstGeom prst="rect">
                <a:avLst/>
              </a:prstGeom>
              <a:blipFill>
                <a:blip r:embed="rId4"/>
                <a:stretch>
                  <a:fillRect l="-2653" t="-27206" r="-17413" b="-1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B334CFF9-0E7A-E47E-1B3E-DEA02662E7A4}"/>
              </a:ext>
            </a:extLst>
          </p:cNvPr>
          <p:cNvPicPr/>
          <p:nvPr/>
        </p:nvPicPr>
        <p:blipFill rotWithShape="1">
          <a:blip r:embed="rId5"/>
          <a:srcRect l="8671" t="4531" r="5554"/>
          <a:stretch/>
        </p:blipFill>
        <p:spPr>
          <a:xfrm>
            <a:off x="1998474" y="2581293"/>
            <a:ext cx="405181" cy="406893"/>
          </a:xfrm>
          <a:prstGeom prst="rect">
            <a:avLst/>
          </a:prstGeom>
          <a:ln w="38100">
            <a:noFill/>
          </a:ln>
        </p:spPr>
      </p:pic>
      <p:pic>
        <p:nvPicPr>
          <p:cNvPr id="20" name="Picture 19" descr="Image result for acquisition function bayesian optimization">
            <a:extLst>
              <a:ext uri="{FF2B5EF4-FFF2-40B4-BE49-F238E27FC236}">
                <a16:creationId xmlns:a16="http://schemas.microsoft.com/office/drawing/2014/main" id="{FDB28D9A-0BB6-ADD7-ADD7-02101BBBF44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59" y="2907701"/>
            <a:ext cx="405183" cy="406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0B08FC-E773-B065-568C-D3BAB478BED8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32" name="Picture 31" descr="Montecarlo Simulation of Ising Model - File Exchange - MATLAB Central">
            <a:extLst>
              <a:ext uri="{FF2B5EF4-FFF2-40B4-BE49-F238E27FC236}">
                <a16:creationId xmlns:a16="http://schemas.microsoft.com/office/drawing/2014/main" id="{302A0D76-B128-93CA-4B89-F2BF32113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4894230" y="2481348"/>
            <a:ext cx="1933347" cy="18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4F8656-A860-7F18-DE2D-30B1B76246FB}"/>
              </a:ext>
            </a:extLst>
          </p:cNvPr>
          <p:cNvCxnSpPr>
            <a:cxnSpLocks/>
          </p:cNvCxnSpPr>
          <p:nvPr/>
        </p:nvCxnSpPr>
        <p:spPr>
          <a:xfrm>
            <a:off x="7572461" y="2733423"/>
            <a:ext cx="484611" cy="550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75C420-2030-502E-110D-E89BA398CE48}"/>
              </a:ext>
            </a:extLst>
          </p:cNvPr>
          <p:cNvCxnSpPr>
            <a:cxnSpLocks/>
          </p:cNvCxnSpPr>
          <p:nvPr/>
        </p:nvCxnSpPr>
        <p:spPr>
          <a:xfrm>
            <a:off x="8569552" y="2748277"/>
            <a:ext cx="1592365" cy="531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68707-E069-4CF4-A985-60C61F6CA222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9793215" y="2163851"/>
            <a:ext cx="1468287" cy="377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B1B144-F578-9105-C4DE-7A5B6842F01A}"/>
              </a:ext>
            </a:extLst>
          </p:cNvPr>
          <p:cNvSpPr txBox="1"/>
          <p:nvPr/>
        </p:nvSpPr>
        <p:spPr>
          <a:xfrm>
            <a:off x="7656701" y="3243018"/>
            <a:ext cx="81624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Model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20604-3CD7-508A-98E1-198D5F6C368B}"/>
              </a:ext>
            </a:extLst>
          </p:cNvPr>
          <p:cNvSpPr txBox="1"/>
          <p:nvPr/>
        </p:nvSpPr>
        <p:spPr>
          <a:xfrm>
            <a:off x="9712923" y="3317789"/>
            <a:ext cx="20988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Likelihood function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3845C-B51C-4D07-5400-9A7940BEB20D}"/>
              </a:ext>
            </a:extLst>
          </p:cNvPr>
          <p:cNvSpPr txBox="1"/>
          <p:nvPr/>
        </p:nvSpPr>
        <p:spPr>
          <a:xfrm>
            <a:off x="10361800" y="1822219"/>
            <a:ext cx="17994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3D5B0D-59AC-6372-A5A3-D508D4FBF068}"/>
              </a:ext>
            </a:extLst>
          </p:cNvPr>
          <p:cNvCxnSpPr>
            <a:cxnSpLocks/>
          </p:cNvCxnSpPr>
          <p:nvPr/>
        </p:nvCxnSpPr>
        <p:spPr>
          <a:xfrm>
            <a:off x="7834399" y="2752326"/>
            <a:ext cx="1103457" cy="527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EB95C7-793F-B620-6D9C-A0D1373C9EC6}"/>
              </a:ext>
            </a:extLst>
          </p:cNvPr>
          <p:cNvSpPr txBox="1"/>
          <p:nvPr/>
        </p:nvSpPr>
        <p:spPr>
          <a:xfrm>
            <a:off x="8537485" y="3238969"/>
            <a:ext cx="11109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Evidence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2D03F2-8BA0-9EAE-4EF0-547CCCFBCF72}"/>
              </a:ext>
            </a:extLst>
          </p:cNvPr>
          <p:cNvCxnSpPr>
            <a:cxnSpLocks/>
          </p:cNvCxnSpPr>
          <p:nvPr/>
        </p:nvCxnSpPr>
        <p:spPr>
          <a:xfrm>
            <a:off x="7197643" y="2748277"/>
            <a:ext cx="540154" cy="10068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ECB49D-5DA8-88A1-F4B1-1F1F61C07BF4}"/>
              </a:ext>
            </a:extLst>
          </p:cNvPr>
          <p:cNvSpPr txBox="1"/>
          <p:nvPr/>
        </p:nvSpPr>
        <p:spPr>
          <a:xfrm>
            <a:off x="7337426" y="3714127"/>
            <a:ext cx="130624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Posterior probability</a:t>
            </a:r>
          </a:p>
        </p:txBody>
      </p:sp>
    </p:spTree>
    <p:extLst>
      <p:ext uri="{BB962C8B-B14F-4D97-AF65-F5344CB8AC3E}">
        <p14:creationId xmlns:p14="http://schemas.microsoft.com/office/powerpoint/2010/main" val="243699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6" grpId="0"/>
      <p:bldP spid="37" grpId="0"/>
      <p:bldP spid="38" grpId="0"/>
      <p:bldP spid="39" grpId="0"/>
      <p:bldP spid="26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CA1C-E1BC-EBD8-8F95-21A319ED5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B162F63-7D1B-A568-25D4-C9F6DD56D414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3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DDB3318-4D10-5AAB-451E-3DE6E5F8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96" y="2432265"/>
            <a:ext cx="2812026" cy="203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84E9FAB1-AA5D-F002-6E02-7152FC72BE5A}"/>
              </a:ext>
            </a:extLst>
          </p:cNvPr>
          <p:cNvSpPr/>
          <p:nvPr/>
        </p:nvSpPr>
        <p:spPr>
          <a:xfrm>
            <a:off x="3532192" y="1917788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94983443-C7F9-0912-970C-AA850FF467F4}"/>
              </a:ext>
            </a:extLst>
          </p:cNvPr>
          <p:cNvSpPr/>
          <p:nvPr/>
        </p:nvSpPr>
        <p:spPr>
          <a:xfrm rot="10800000">
            <a:off x="3440221" y="4434365"/>
            <a:ext cx="2246427" cy="543468"/>
          </a:xfrm>
          <a:prstGeom prst="curvedDown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0E704-12E4-0EC5-CBFF-B9020A5B08A2}"/>
              </a:ext>
            </a:extLst>
          </p:cNvPr>
          <p:cNvSpPr txBox="1"/>
          <p:nvPr/>
        </p:nvSpPr>
        <p:spPr>
          <a:xfrm>
            <a:off x="3589128" y="5031902"/>
            <a:ext cx="193835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simulation result</a:t>
            </a:r>
          </a:p>
        </p:txBody>
      </p:sp>
      <p:pic>
        <p:nvPicPr>
          <p:cNvPr id="13" name="Picture 2" descr="User (computing) - Wikipedia">
            <a:extLst>
              <a:ext uri="{FF2B5EF4-FFF2-40B4-BE49-F238E27FC236}">
                <a16:creationId xmlns:a16="http://schemas.microsoft.com/office/drawing/2014/main" id="{F7C20A9C-C050-4B30-2BEA-9FC88D01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15" y="2432264"/>
            <a:ext cx="1331659" cy="13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825F94-36B5-B193-16D4-D9E575CB1962}"/>
              </a:ext>
            </a:extLst>
          </p:cNvPr>
          <p:cNvSpPr txBox="1"/>
          <p:nvPr/>
        </p:nvSpPr>
        <p:spPr>
          <a:xfrm>
            <a:off x="216073" y="3694068"/>
            <a:ext cx="12923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Objective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3AC3678-B802-3A64-16B5-632C2B46C66F}"/>
              </a:ext>
            </a:extLst>
          </p:cNvPr>
          <p:cNvSpPr/>
          <p:nvPr/>
        </p:nvSpPr>
        <p:spPr>
          <a:xfrm>
            <a:off x="1348286" y="2978413"/>
            <a:ext cx="403123" cy="201177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/>
              <p:nvPr/>
            </p:nvSpPr>
            <p:spPr>
              <a:xfrm>
                <a:off x="6897661" y="2016765"/>
                <a:ext cx="487793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Bayes Theorem: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140ADF7-66A2-B796-D8C0-0934A11C7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661" y="2016765"/>
                <a:ext cx="4877938" cy="830997"/>
              </a:xfrm>
              <a:prstGeom prst="rect">
                <a:avLst/>
              </a:prstGeom>
              <a:blipFill>
                <a:blip r:embed="rId4"/>
                <a:stretch>
                  <a:fillRect l="-2000" t="-27206" r="-7125" b="-1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858DA28-1107-7681-2C6B-DDF92D23E0C7}"/>
              </a:ext>
            </a:extLst>
          </p:cNvPr>
          <p:cNvSpPr txBox="1"/>
          <p:nvPr/>
        </p:nvSpPr>
        <p:spPr>
          <a:xfrm>
            <a:off x="7997937" y="3260281"/>
            <a:ext cx="3300904" cy="13388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Function to optimize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Expensive</a:t>
            </a:r>
            <a:r>
              <a:rPr lang="en-US" dirty="0">
                <a:latin typeface="+mn-lt"/>
              </a:rPr>
              <a:t> to evaluate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Black-box</a:t>
            </a:r>
            <a:r>
              <a:rPr lang="en-US" dirty="0">
                <a:latin typeface="+mn-lt"/>
              </a:rPr>
              <a:t> in experiments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C2CF14-C0DA-6D2A-F0AF-D51F2C215C4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769039" y="2764427"/>
            <a:ext cx="1879350" cy="495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334CFF9-0E7A-E47E-1B3E-DEA02662E7A4}"/>
              </a:ext>
            </a:extLst>
          </p:cNvPr>
          <p:cNvPicPr/>
          <p:nvPr/>
        </p:nvPicPr>
        <p:blipFill rotWithShape="1">
          <a:blip r:embed="rId5"/>
          <a:srcRect l="8671" t="4531" r="5554"/>
          <a:stretch/>
        </p:blipFill>
        <p:spPr>
          <a:xfrm>
            <a:off x="1998474" y="2581293"/>
            <a:ext cx="405181" cy="406893"/>
          </a:xfrm>
          <a:prstGeom prst="rect">
            <a:avLst/>
          </a:prstGeom>
          <a:ln w="38100">
            <a:noFill/>
          </a:ln>
        </p:spPr>
      </p:pic>
      <p:pic>
        <p:nvPicPr>
          <p:cNvPr id="20" name="Picture 19" descr="Image result for acquisition function bayesian optimization">
            <a:extLst>
              <a:ext uri="{FF2B5EF4-FFF2-40B4-BE49-F238E27FC236}">
                <a16:creationId xmlns:a16="http://schemas.microsoft.com/office/drawing/2014/main" id="{FDB28D9A-0BB6-ADD7-ADD7-02101BBBF449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59" y="2907701"/>
            <a:ext cx="405183" cy="406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0B08FC-E773-B065-568C-D3BAB478BED8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Active Learning: Bayesian Optimization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32" name="Picture 31" descr="Montecarlo Simulation of Ising Model - File Exchange - MATLAB Central">
            <a:extLst>
              <a:ext uri="{FF2B5EF4-FFF2-40B4-BE49-F238E27FC236}">
                <a16:creationId xmlns:a16="http://schemas.microsoft.com/office/drawing/2014/main" id="{302A0D76-B128-93CA-4B89-F2BF32113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4894230" y="2481348"/>
            <a:ext cx="1933347" cy="189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7AB7710-3652-8599-ABDF-C70AD41F3C3B}"/>
              </a:ext>
            </a:extLst>
          </p:cNvPr>
          <p:cNvSpPr txBox="1"/>
          <p:nvPr/>
        </p:nvSpPr>
        <p:spPr>
          <a:xfrm>
            <a:off x="7495203" y="4977834"/>
            <a:ext cx="430637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How to building posterior model?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4F8656-A860-7F18-DE2D-30B1B76246FB}"/>
              </a:ext>
            </a:extLst>
          </p:cNvPr>
          <p:cNvCxnSpPr>
            <a:cxnSpLocks/>
          </p:cNvCxnSpPr>
          <p:nvPr/>
        </p:nvCxnSpPr>
        <p:spPr>
          <a:xfrm flipH="1" flipV="1">
            <a:off x="8220996" y="1827403"/>
            <a:ext cx="191452" cy="7114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75C420-2030-502E-110D-E89BA398CE4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9422387" y="1679912"/>
            <a:ext cx="762164" cy="8006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468707-E069-4CF4-A985-60C61F6CA222}"/>
              </a:ext>
            </a:extLst>
          </p:cNvPr>
          <p:cNvCxnSpPr>
            <a:cxnSpLocks/>
          </p:cNvCxnSpPr>
          <p:nvPr/>
        </p:nvCxnSpPr>
        <p:spPr>
          <a:xfrm flipV="1">
            <a:off x="10888761" y="2113677"/>
            <a:ext cx="184533" cy="4154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B1B144-F578-9105-C4DE-7A5B6842F01A}"/>
              </a:ext>
            </a:extLst>
          </p:cNvPr>
          <p:cNvSpPr txBox="1"/>
          <p:nvPr/>
        </p:nvSpPr>
        <p:spPr>
          <a:xfrm>
            <a:off x="7495203" y="1522474"/>
            <a:ext cx="165462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Training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720604-3CD7-508A-98E1-198D5F6C368B}"/>
              </a:ext>
            </a:extLst>
          </p:cNvPr>
          <p:cNvSpPr txBox="1"/>
          <p:nvPr/>
        </p:nvSpPr>
        <p:spPr>
          <a:xfrm>
            <a:off x="8955340" y="839682"/>
            <a:ext cx="24584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Likelihood function: </a:t>
            </a:r>
            <a:r>
              <a:rPr lang="en-US" b="1" dirty="0">
                <a:latin typeface="+mn-lt"/>
              </a:rPr>
              <a:t>How likely the data we have observed?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13845C-B51C-4D07-5400-9A7940BEB20D}"/>
              </a:ext>
            </a:extLst>
          </p:cNvPr>
          <p:cNvSpPr txBox="1"/>
          <p:nvPr/>
        </p:nvSpPr>
        <p:spPr>
          <a:xfrm>
            <a:off x="10361800" y="1822219"/>
            <a:ext cx="13436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 belief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A43061D-C4F6-8845-1180-346FA96BF1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76281" y="2852345"/>
            <a:ext cx="2391029" cy="2153185"/>
          </a:xfrm>
          <a:prstGeom prst="bentConnector3">
            <a:avLst>
              <a:gd name="adj1" fmla="val 88641"/>
            </a:avLst>
          </a:prstGeom>
          <a:ln w="381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AB2459-668C-FE3D-09E5-F33D6B33E5BA}"/>
              </a:ext>
            </a:extLst>
          </p:cNvPr>
          <p:cNvSpPr txBox="1"/>
          <p:nvPr/>
        </p:nvSpPr>
        <p:spPr>
          <a:xfrm>
            <a:off x="2008566" y="1459888"/>
            <a:ext cx="55638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ML policy</a:t>
            </a:r>
            <a:r>
              <a:rPr lang="en-US" dirty="0">
                <a:latin typeface="+mn-lt"/>
              </a:rPr>
              <a:t>: Which simulation/experiment to conduct?</a:t>
            </a:r>
          </a:p>
        </p:txBody>
      </p:sp>
    </p:spTree>
    <p:extLst>
      <p:ext uri="{BB962C8B-B14F-4D97-AF65-F5344CB8AC3E}">
        <p14:creationId xmlns:p14="http://schemas.microsoft.com/office/powerpoint/2010/main" val="189775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33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A4227-0413-192B-C928-B10EFA3B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9C57468-BC59-1421-2088-145DFEF34155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BB8B7-FBA0-075F-39FD-36F161F5D6C8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Prediction Model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15AAF-EF55-467A-8FF7-738D6F19E002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98167F-A3E5-9BAF-36B0-164F61563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EEE2DB-661C-BBE6-36E2-F0EB959E0B0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525ABD7-E725-C05C-9F46-D7A16A9B15CA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ED7CFC-4FC4-F780-46C7-9084221DE73C}"/>
              </a:ext>
            </a:extLst>
          </p:cNvPr>
          <p:cNvSpPr txBox="1"/>
          <p:nvPr/>
        </p:nvSpPr>
        <p:spPr>
          <a:xfrm>
            <a:off x="2066161" y="524261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097F7-DB44-D6C4-D8EA-F8FA016232B3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6" name="Picture 15" descr="Image result for acquisition function bayesian optimization">
            <a:extLst>
              <a:ext uri="{FF2B5EF4-FFF2-40B4-BE49-F238E27FC236}">
                <a16:creationId xmlns:a16="http://schemas.microsoft.com/office/drawing/2014/main" id="{7D2C43C1-7A92-DEB6-B54B-CEA52A171AC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Montecarlo Simulation of Ising Model - File Exchange - MATLAB Central">
            <a:extLst>
              <a:ext uri="{FF2B5EF4-FFF2-40B4-BE49-F238E27FC236}">
                <a16:creationId xmlns:a16="http://schemas.microsoft.com/office/drawing/2014/main" id="{0CC9F3C9-5FEF-D673-134E-10320D8B5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735BAF-1CBB-605E-8E94-EC9D835667B3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67F70A-A7DE-4EC6-B412-7BDFBA554DEB}"/>
                  </a:ext>
                </a:extLst>
              </p:cNvPr>
              <p:cNvSpPr/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67F70A-A7DE-4EC6-B412-7BDFBA554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47" y="4020786"/>
                <a:ext cx="2018245" cy="400110"/>
              </a:xfrm>
              <a:prstGeom prst="rect">
                <a:avLst/>
              </a:prstGeom>
              <a:blipFill>
                <a:blip r:embed="rId6"/>
                <a:stretch>
                  <a:fillRect t="-124615" r="-6949" b="-19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FFE23-A566-AB22-893E-D19294FE9519}"/>
                  </a:ext>
                </a:extLst>
              </p:cNvPr>
              <p:cNvSpPr/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77FFE23-A566-AB22-893E-D19294FE9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707" y="4736085"/>
                <a:ext cx="3130486" cy="5529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BD3BEE-91F2-A022-F2F7-E803502376BF}"/>
                  </a:ext>
                </a:extLst>
              </p:cNvPr>
              <p:cNvSpPr/>
              <p:nvPr/>
            </p:nvSpPr>
            <p:spPr>
              <a:xfrm>
                <a:off x="1768025" y="5267822"/>
                <a:ext cx="6352829" cy="10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BD3BEE-91F2-A022-F2F7-E80350237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025" y="5267822"/>
                <a:ext cx="6352829" cy="1083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EF0D12E3-7F27-0A43-84B2-3A9B3C3E2A58}"/>
              </a:ext>
            </a:extLst>
          </p:cNvPr>
          <p:cNvSpPr/>
          <p:nvPr/>
        </p:nvSpPr>
        <p:spPr>
          <a:xfrm>
            <a:off x="5768861" y="4065325"/>
            <a:ext cx="498536" cy="354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C05EBF-73DC-9417-8965-90BF4E524A29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H="1">
            <a:off x="3925199" y="4367925"/>
            <a:ext cx="1916671" cy="3516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85F6427-0143-ABA9-AF11-8EEF2CBB3B5A}"/>
              </a:ext>
            </a:extLst>
          </p:cNvPr>
          <p:cNvSpPr/>
          <p:nvPr/>
        </p:nvSpPr>
        <p:spPr>
          <a:xfrm>
            <a:off x="2442938" y="4719549"/>
            <a:ext cx="2964522" cy="5067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42E4C-47CD-FFD0-9DE2-1A0E30BF03B0}"/>
              </a:ext>
            </a:extLst>
          </p:cNvPr>
          <p:cNvSpPr txBox="1"/>
          <p:nvPr/>
        </p:nvSpPr>
        <p:spPr>
          <a:xfrm>
            <a:off x="848469" y="3998593"/>
            <a:ext cx="21950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Zero mean function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2A03EC-8800-DE9B-433C-7CBF5A2E7BB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946019" y="4367925"/>
            <a:ext cx="1916671" cy="575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1233ED-4ABB-2946-4F5A-8B89B1EC1988}"/>
              </a:ext>
            </a:extLst>
          </p:cNvPr>
          <p:cNvSpPr txBox="1"/>
          <p:nvPr/>
        </p:nvSpPr>
        <p:spPr>
          <a:xfrm>
            <a:off x="530147" y="5187275"/>
            <a:ext cx="247575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Covariance function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422ED-1D78-DA8E-726F-4C56ACF852FE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768025" y="5556607"/>
            <a:ext cx="298136" cy="1799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2A8F9C7-9702-DD25-E371-A44717EA4A6B}"/>
              </a:ext>
            </a:extLst>
          </p:cNvPr>
          <p:cNvSpPr/>
          <p:nvPr/>
        </p:nvSpPr>
        <p:spPr>
          <a:xfrm>
            <a:off x="6507782" y="4101136"/>
            <a:ext cx="249268" cy="3545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A9824E-C5E7-CCF7-31DF-EAA723E08820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>
            <a:off x="6632416" y="4455654"/>
            <a:ext cx="455748" cy="2322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3239E1-BD2F-4BBA-B680-911DA87FFBA1}"/>
                  </a:ext>
                </a:extLst>
              </p:cNvPr>
              <p:cNvSpPr txBox="1"/>
              <p:nvPr/>
            </p:nvSpPr>
            <p:spPr>
              <a:xfrm>
                <a:off x="5990614" y="4687928"/>
                <a:ext cx="2195099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Instrumental noise ~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3239E1-BD2F-4BBA-B680-911DA87FF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614" y="4687928"/>
                <a:ext cx="2195099" cy="646331"/>
              </a:xfrm>
              <a:prstGeom prst="rect">
                <a:avLst/>
              </a:prstGeom>
              <a:blipFill>
                <a:blip r:embed="rId9"/>
                <a:stretch>
                  <a:fillRect l="-2500" t="-3774" b="-1603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D60BCA-3330-68B1-09FC-6B0B2D66D36B}"/>
                  </a:ext>
                </a:extLst>
              </p:cNvPr>
              <p:cNvSpPr txBox="1"/>
              <p:nvPr/>
            </p:nvSpPr>
            <p:spPr>
              <a:xfrm>
                <a:off x="8312995" y="3950013"/>
                <a:ext cx="3685782" cy="2474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Goal is to optimize hyperparameters: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000" dirty="0">
                  <a:latin typeface="+mn-lt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+mn-lt"/>
                  </a:rPr>
                  <a:t>Methods:</a:t>
                </a:r>
              </a:p>
              <a:p>
                <a:pPr algn="just"/>
                <a:r>
                  <a:rPr lang="en-US" sz="1800" dirty="0">
                    <a:solidFill>
                      <a:schemeClr val="tx1"/>
                    </a:solidFill>
                  </a:rPr>
                  <a:t>Maximum Likelihood Estimation (MLE),</a:t>
                </a:r>
              </a:p>
              <a:p>
                <a:pPr algn="just"/>
                <a:r>
                  <a:rPr lang="en-US" sz="1800" dirty="0">
                    <a:solidFill>
                      <a:schemeClr val="tx1"/>
                    </a:solidFill>
                  </a:rPr>
                  <a:t>Monte Carlo Markov Chain (MCMC)</a:t>
                </a:r>
                <a:endParaRPr lang="en-US" dirty="0">
                  <a:latin typeface="+mn-lt"/>
                </a:endParaRPr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D60BCA-3330-68B1-09FC-6B0B2D66D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995" y="3950013"/>
                <a:ext cx="3685782" cy="2474524"/>
              </a:xfrm>
              <a:prstGeom prst="rect">
                <a:avLst/>
              </a:prstGeom>
              <a:blipFill>
                <a:blip r:embed="rId10"/>
                <a:stretch>
                  <a:fillRect l="-1490" t="-2463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7D3F42-6C17-4F9D-F04C-2243BDE6F771}"/>
              </a:ext>
            </a:extLst>
          </p:cNvPr>
          <p:cNvCxnSpPr>
            <a:cxnSpLocks/>
          </p:cNvCxnSpPr>
          <p:nvPr/>
        </p:nvCxnSpPr>
        <p:spPr>
          <a:xfrm flipH="1">
            <a:off x="3552393" y="5105400"/>
            <a:ext cx="790701" cy="5649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92455FE-4DC0-8FE7-B0F7-84C55BFE61E1}"/>
              </a:ext>
            </a:extLst>
          </p:cNvPr>
          <p:cNvCxnSpPr>
            <a:cxnSpLocks/>
            <a:stCxn id="15" idx="0"/>
            <a:endCxn id="3" idx="0"/>
          </p:cNvCxnSpPr>
          <p:nvPr/>
        </p:nvCxnSpPr>
        <p:spPr>
          <a:xfrm rot="5400000" flipH="1" flipV="1">
            <a:off x="3505554" y="-1283980"/>
            <a:ext cx="906361" cy="4933992"/>
          </a:xfrm>
          <a:prstGeom prst="bentConnector3">
            <a:avLst>
              <a:gd name="adj1" fmla="val 125222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2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 animBg="1"/>
      <p:bldP spid="24" grpId="0" animBg="1"/>
      <p:bldP spid="25" grpId="0" animBg="1"/>
      <p:bldP spid="27" grpId="0" animBg="1"/>
      <p:bldP spid="29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5A2E4-F0F3-E201-894B-9F5479983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5D6B31D-027F-A1ED-C6B8-B07C428BBD31}"/>
              </a:ext>
            </a:extLst>
          </p:cNvPr>
          <p:cNvSpPr txBox="1"/>
          <p:nvPr/>
        </p:nvSpPr>
        <p:spPr>
          <a:xfrm>
            <a:off x="174391" y="6323163"/>
            <a:ext cx="1074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/>
              <a:t>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E34589-86E8-965C-6E67-55DF0C2D2D6E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4343094" y="729835"/>
            <a:ext cx="4165272" cy="3535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0068C6-A895-740F-1CB4-98CD838B0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5" b="7771"/>
          <a:stretch/>
        </p:blipFill>
        <p:spPr>
          <a:xfrm>
            <a:off x="385995" y="1187689"/>
            <a:ext cx="3872624" cy="188947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CD69B1-E107-C63E-1271-275AB4A2003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226685" y="2072701"/>
            <a:ext cx="843655" cy="715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1234E-8486-2F22-0568-E995DA60C238}"/>
              </a:ext>
            </a:extLst>
          </p:cNvPr>
          <p:cNvSpPr/>
          <p:nvPr/>
        </p:nvSpPr>
        <p:spPr>
          <a:xfrm>
            <a:off x="5749105" y="1739078"/>
            <a:ext cx="642469" cy="333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6E521-9619-98B2-CE20-FC9485E98B43}"/>
              </a:ext>
            </a:extLst>
          </p:cNvPr>
          <p:cNvSpPr txBox="1"/>
          <p:nvPr/>
        </p:nvSpPr>
        <p:spPr>
          <a:xfrm>
            <a:off x="2066161" y="524261"/>
            <a:ext cx="613041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Gaussian Process Regression</a:t>
            </a:r>
            <a:endParaRPr lang="en-US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E3E70-761B-9D6D-9071-FB8D239098F4}"/>
              </a:ext>
            </a:extLst>
          </p:cNvPr>
          <p:cNvPicPr/>
          <p:nvPr/>
        </p:nvPicPr>
        <p:blipFill rotWithShape="1">
          <a:blip r:embed="rId2"/>
          <a:srcRect l="8671" t="4531" r="5554"/>
          <a:stretch/>
        </p:blipFill>
        <p:spPr>
          <a:xfrm>
            <a:off x="1383255" y="1636196"/>
            <a:ext cx="216966" cy="2057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7" name="Picture 16" descr="Image result for acquisition function bayesian optimization">
            <a:extLst>
              <a:ext uri="{FF2B5EF4-FFF2-40B4-BE49-F238E27FC236}">
                <a16:creationId xmlns:a16="http://schemas.microsoft.com/office/drawing/2014/main" id="{C9D2FC33-912B-51CC-1C0A-17EC036762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2" y="1827599"/>
            <a:ext cx="216967" cy="20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Montecarlo Simulation of Ising Model - File Exchange - MATLAB Central">
            <a:extLst>
              <a:ext uri="{FF2B5EF4-FFF2-40B4-BE49-F238E27FC236}">
                <a16:creationId xmlns:a16="http://schemas.microsoft.com/office/drawing/2014/main" id="{FBB86233-808D-DB3E-8EF9-E8127483A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7710" r="15986" b="6186"/>
          <a:stretch/>
        </p:blipFill>
        <p:spPr bwMode="auto">
          <a:xfrm>
            <a:off x="3051750" y="1540203"/>
            <a:ext cx="1196503" cy="11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5485B2-E9D3-CCC5-468B-18CB7CFA1029}"/>
              </a:ext>
            </a:extLst>
          </p:cNvPr>
          <p:cNvSpPr txBox="1"/>
          <p:nvPr/>
        </p:nvSpPr>
        <p:spPr>
          <a:xfrm>
            <a:off x="8592841" y="1738337"/>
            <a:ext cx="368578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Predicts </a:t>
            </a:r>
            <a:r>
              <a:rPr lang="en-US" dirty="0">
                <a:latin typeface="+mn-lt"/>
              </a:rPr>
              <a:t>unexplored region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Provides measure of </a:t>
            </a:r>
            <a:r>
              <a:rPr lang="en-US" b="1" dirty="0">
                <a:latin typeface="+mn-lt"/>
              </a:rPr>
              <a:t>uncertainty.</a:t>
            </a: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D5C3139-E57F-202C-A4DD-23EB9787A57B}"/>
              </a:ext>
            </a:extLst>
          </p:cNvPr>
          <p:cNvCxnSpPr>
            <a:cxnSpLocks/>
            <a:stCxn id="13" idx="0"/>
            <a:endCxn id="8" idx="0"/>
          </p:cNvCxnSpPr>
          <p:nvPr/>
        </p:nvCxnSpPr>
        <p:spPr>
          <a:xfrm rot="5400000" flipH="1" flipV="1">
            <a:off x="3505554" y="-1283980"/>
            <a:ext cx="906361" cy="4933992"/>
          </a:xfrm>
          <a:prstGeom prst="bentConnector3">
            <a:avLst>
              <a:gd name="adj1" fmla="val 125222"/>
            </a:avLst>
          </a:prstGeom>
          <a:ln w="5715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376885-48F3-C071-9AB8-F5A2163AE0E0}"/>
              </a:ext>
            </a:extLst>
          </p:cNvPr>
          <p:cNvSpPr txBox="1"/>
          <p:nvPr/>
        </p:nvSpPr>
        <p:spPr>
          <a:xfrm>
            <a:off x="2150636" y="0"/>
            <a:ext cx="1101213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70C0"/>
                </a:solidFill>
              </a:rPr>
              <a:t>Bayesian Optimization: Prediction Model</a:t>
            </a:r>
            <a:endParaRPr lang="en-US" sz="3200" dirty="0">
              <a:solidFill>
                <a:srgbClr val="0070C0"/>
              </a:solidFill>
              <a:highlight>
                <a:srgbClr val="00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2B405B-A85E-06EA-DBD3-FA8CA0E72A5B}"/>
                  </a:ext>
                </a:extLst>
              </p:cNvPr>
              <p:cNvSpPr txBox="1"/>
              <p:nvPr/>
            </p:nvSpPr>
            <p:spPr>
              <a:xfrm>
                <a:off x="575185" y="5143948"/>
                <a:ext cx="6677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𝐴𝑑𝑑𝑖𝑛𝑔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2B405B-A85E-06EA-DBD3-FA8CA0E72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85" y="5143948"/>
                <a:ext cx="6677024" cy="400110"/>
              </a:xfrm>
              <a:prstGeom prst="rect">
                <a:avLst/>
              </a:prstGeom>
              <a:blipFill>
                <a:blip r:embed="rId6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5064AB-4FD5-4D73-37BD-8F138CE4155D}"/>
              </a:ext>
            </a:extLst>
          </p:cNvPr>
          <p:cNvCxnSpPr>
            <a:cxnSpLocks/>
          </p:cNvCxnSpPr>
          <p:nvPr/>
        </p:nvCxnSpPr>
        <p:spPr>
          <a:xfrm flipH="1">
            <a:off x="4608790" y="4982299"/>
            <a:ext cx="275320" cy="311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1E44C3-1838-82E7-D3A8-2E16D1BDBBD7}"/>
              </a:ext>
            </a:extLst>
          </p:cNvPr>
          <p:cNvSpPr txBox="1"/>
          <p:nvPr/>
        </p:nvSpPr>
        <p:spPr>
          <a:xfrm>
            <a:off x="4342193" y="4639032"/>
            <a:ext cx="21950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Standard deviation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B7783B-92F9-AC84-AA56-EBC7C2074C65}"/>
              </a:ext>
            </a:extLst>
          </p:cNvPr>
          <p:cNvCxnSpPr>
            <a:cxnSpLocks/>
          </p:cNvCxnSpPr>
          <p:nvPr/>
        </p:nvCxnSpPr>
        <p:spPr>
          <a:xfrm>
            <a:off x="3942272" y="5063956"/>
            <a:ext cx="256943" cy="12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16E2B00-A4F1-489D-FCA1-FF72ADEA58FD}"/>
              </a:ext>
            </a:extLst>
          </p:cNvPr>
          <p:cNvSpPr txBox="1"/>
          <p:nvPr/>
        </p:nvSpPr>
        <p:spPr>
          <a:xfrm>
            <a:off x="2844722" y="4693817"/>
            <a:ext cx="219509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Kernel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B2362B-A4E5-70D7-EFFA-E08817D69BA4}"/>
                  </a:ext>
                </a:extLst>
              </p:cNvPr>
              <p:cNvSpPr txBox="1"/>
              <p:nvPr/>
            </p:nvSpPr>
            <p:spPr>
              <a:xfrm>
                <a:off x="1744171" y="5720873"/>
                <a:ext cx="6591300" cy="411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B2362B-A4E5-70D7-EFFA-E08817D69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171" y="5720873"/>
                <a:ext cx="6591300" cy="411395"/>
              </a:xfrm>
              <a:prstGeom prst="rect">
                <a:avLst/>
              </a:prstGeom>
              <a:blipFill>
                <a:blip r:embed="rId7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57BA9-E204-12AF-FBBE-E0B0E8931D92}"/>
              </a:ext>
            </a:extLst>
          </p:cNvPr>
          <p:cNvCxnSpPr>
            <a:cxnSpLocks/>
          </p:cNvCxnSpPr>
          <p:nvPr/>
        </p:nvCxnSpPr>
        <p:spPr>
          <a:xfrm>
            <a:off x="3665815" y="5426396"/>
            <a:ext cx="138434" cy="354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B028A7-B1EA-ADE6-7EC7-C9FD3F65CBB8}"/>
              </a:ext>
            </a:extLst>
          </p:cNvPr>
          <p:cNvSpPr txBox="1"/>
          <p:nvPr/>
        </p:nvSpPr>
        <p:spPr>
          <a:xfrm>
            <a:off x="2583193" y="4113577"/>
            <a:ext cx="36824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Marginal Probability Distribution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E48292-A683-69F1-09FD-8F62FBB04F73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505566" y="4284393"/>
            <a:ext cx="1077627" cy="9217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6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K 2020_Orange">
  <a:themeElements>
    <a:clrScheme name="UT Orange Theme">
      <a:dk1>
        <a:srgbClr val="4B4B4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2197A9"/>
      </a:accent2>
      <a:accent3>
        <a:srgbClr val="8D2048"/>
      </a:accent3>
      <a:accent4>
        <a:srgbClr val="FED535"/>
      </a:accent4>
      <a:accent5>
        <a:srgbClr val="E65933"/>
      </a:accent5>
      <a:accent6>
        <a:srgbClr val="006C93"/>
      </a:accent6>
      <a:hlink>
        <a:srgbClr val="4B4B4B"/>
      </a:hlink>
      <a:folHlink>
        <a:srgbClr val="4B4B4B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e7f05b-413c-43f0-a405-4782f1c736f4" xsi:nil="true"/>
    <lcf76f155ced4ddcb4097134ff3c332f xmlns="52c5501b-ac23-4643-b2d1-99050004ecc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71BD7F6CCAC64B93684AA8AE864A1B" ma:contentTypeVersion="12" ma:contentTypeDescription="Create a new document." ma:contentTypeScope="" ma:versionID="38e8921b4ffc5a19ddc489ead4d6a15b">
  <xsd:schema xmlns:xsd="http://www.w3.org/2001/XMLSchema" xmlns:xs="http://www.w3.org/2001/XMLSchema" xmlns:p="http://schemas.microsoft.com/office/2006/metadata/properties" xmlns:ns2="52c5501b-ac23-4643-b2d1-99050004ecce" xmlns:ns3="6ce7f05b-413c-43f0-a405-4782f1c736f4" targetNamespace="http://schemas.microsoft.com/office/2006/metadata/properties" ma:root="true" ma:fieldsID="8a46bf21d1fc3c9445298d80ceefc7ee" ns2:_="" ns3:_="">
    <xsd:import namespace="52c5501b-ac23-4643-b2d1-99050004ecce"/>
    <xsd:import namespace="6ce7f05b-413c-43f0-a405-4782f1c736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c5501b-ac23-4643-b2d1-99050004ec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8ab95b9-39aa-4b9d-a2e7-0451eedf9b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e7f05b-413c-43f0-a405-4782f1c736f4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82bf9304-f7fb-41c5-9e73-b4e8f25489c7}" ma:internalName="TaxCatchAll" ma:showField="CatchAllData" ma:web="6ce7f05b-413c-43f0-a405-4782f1c736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9BC2A7-41B9-40E4-9FB9-A3E90383D966}">
  <ds:schemaRefs>
    <ds:schemaRef ds:uri="http://schemas.microsoft.com/office/2006/metadata/properties"/>
    <ds:schemaRef ds:uri="http://schemas.microsoft.com/office/infopath/2007/PartnerControls"/>
    <ds:schemaRef ds:uri="6ce7f05b-413c-43f0-a405-4782f1c736f4"/>
    <ds:schemaRef ds:uri="52c5501b-ac23-4643-b2d1-99050004ecce"/>
  </ds:schemaRefs>
</ds:datastoreItem>
</file>

<file path=customXml/itemProps2.xml><?xml version="1.0" encoding="utf-8"?>
<ds:datastoreItem xmlns:ds="http://schemas.openxmlformats.org/officeDocument/2006/customXml" ds:itemID="{50797437-ED22-48AA-8B68-C92C13E913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c5501b-ac23-4643-b2d1-99050004ecce"/>
    <ds:schemaRef ds:uri="6ce7f05b-413c-43f0-a405-4782f1c736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5E3FDB-9455-45B1-A394-350EF3CAE4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8404</TotalTime>
  <Words>1114</Words>
  <Application>Microsoft Office PowerPoint</Application>
  <PresentationFormat>Widescreen</PresentationFormat>
  <Paragraphs>235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Nova</vt:lpstr>
      <vt:lpstr>Arial Nova Light</vt:lpstr>
      <vt:lpstr>Calibri</vt:lpstr>
      <vt:lpstr>Cambria Math</vt:lpstr>
      <vt:lpstr>Roboto</vt:lpstr>
      <vt:lpstr>UTK 2020_Orange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Arpan Biswas</cp:lastModifiedBy>
  <cp:revision>169</cp:revision>
  <dcterms:created xsi:type="dcterms:W3CDTF">2019-10-24T14:01:45Z</dcterms:created>
  <dcterms:modified xsi:type="dcterms:W3CDTF">2024-07-05T15:56:58Z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  <property fmtid="{D5CDD505-2E9C-101B-9397-08002B2CF9AE}" pid="5" name="ContentTypeId">
    <vt:lpwstr>0x01010068FA8C6AB570D9459039B51A9DB8E6CA</vt:lpwstr>
  </property>
</Properties>
</file>